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ink/ink1.xml" ContentType="application/inkml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tags/tag2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2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ink/ink3.xml" ContentType="application/inkml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469" r:id="rId2"/>
    <p:sldId id="740" r:id="rId3"/>
    <p:sldId id="684" r:id="rId4"/>
    <p:sldId id="685" r:id="rId5"/>
    <p:sldId id="686" r:id="rId6"/>
    <p:sldId id="687" r:id="rId7"/>
    <p:sldId id="688" r:id="rId8"/>
    <p:sldId id="689" r:id="rId9"/>
    <p:sldId id="690" r:id="rId10"/>
    <p:sldId id="691" r:id="rId11"/>
    <p:sldId id="692" r:id="rId12"/>
    <p:sldId id="693" r:id="rId13"/>
    <p:sldId id="694" r:id="rId14"/>
    <p:sldId id="741" r:id="rId15"/>
    <p:sldId id="696" r:id="rId16"/>
    <p:sldId id="697" r:id="rId17"/>
    <p:sldId id="698" r:id="rId18"/>
    <p:sldId id="699" r:id="rId19"/>
    <p:sldId id="700" r:id="rId20"/>
    <p:sldId id="701" r:id="rId21"/>
    <p:sldId id="702" r:id="rId22"/>
    <p:sldId id="745" r:id="rId23"/>
    <p:sldId id="703" r:id="rId24"/>
    <p:sldId id="704" r:id="rId25"/>
    <p:sldId id="705" r:id="rId26"/>
    <p:sldId id="706" r:id="rId27"/>
    <p:sldId id="707" r:id="rId28"/>
    <p:sldId id="742" r:id="rId29"/>
    <p:sldId id="709" r:id="rId30"/>
    <p:sldId id="711" r:id="rId31"/>
    <p:sldId id="712" r:id="rId32"/>
    <p:sldId id="713" r:id="rId33"/>
    <p:sldId id="714" r:id="rId34"/>
    <p:sldId id="715" r:id="rId35"/>
    <p:sldId id="716" r:id="rId36"/>
    <p:sldId id="717" r:id="rId37"/>
    <p:sldId id="718" r:id="rId38"/>
    <p:sldId id="719" r:id="rId39"/>
    <p:sldId id="720" r:id="rId40"/>
    <p:sldId id="721" r:id="rId41"/>
    <p:sldId id="722" r:id="rId42"/>
    <p:sldId id="723" r:id="rId43"/>
    <p:sldId id="724" r:id="rId44"/>
    <p:sldId id="743" r:id="rId45"/>
    <p:sldId id="739" r:id="rId46"/>
    <p:sldId id="737" r:id="rId47"/>
    <p:sldId id="748" r:id="rId48"/>
    <p:sldId id="746" r:id="rId49"/>
    <p:sldId id="556" r:id="rId50"/>
  </p:sldIdLst>
  <p:sldSz cx="9144000" cy="6858000" type="screen4x3"/>
  <p:notesSz cx="6792913" cy="99250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44" autoAdjust="0"/>
    <p:restoredTop sz="94660"/>
  </p:normalViewPr>
  <p:slideViewPr>
    <p:cSldViewPr snapToGrid="0">
      <p:cViewPr>
        <p:scale>
          <a:sx n="105" d="100"/>
          <a:sy n="105" d="100"/>
        </p:scale>
        <p:origin x="531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9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3343" cy="497254"/>
          </a:xfrm>
          <a:prstGeom prst="rect">
            <a:avLst/>
          </a:prstGeom>
        </p:spPr>
        <p:txBody>
          <a:bodyPr vert="horz" lIns="88166" tIns="44083" rIns="88166" bIns="44083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48053" y="0"/>
            <a:ext cx="2943342" cy="497254"/>
          </a:xfrm>
          <a:prstGeom prst="rect">
            <a:avLst/>
          </a:prstGeom>
        </p:spPr>
        <p:txBody>
          <a:bodyPr vert="horz" lIns="88166" tIns="44083" rIns="88166" bIns="44083" rtlCol="0"/>
          <a:lstStyle>
            <a:lvl1pPr algn="r">
              <a:defRPr sz="1200"/>
            </a:lvl1pPr>
          </a:lstStyle>
          <a:p>
            <a:fld id="{CB412FE4-3145-4EF6-B42A-FBC5BC8CBB71}" type="datetimeFigureOut">
              <a:rPr lang="pl-PL" smtClean="0"/>
              <a:t>14.06.2022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7797"/>
            <a:ext cx="2943343" cy="497254"/>
          </a:xfrm>
          <a:prstGeom prst="rect">
            <a:avLst/>
          </a:prstGeom>
        </p:spPr>
        <p:txBody>
          <a:bodyPr vert="horz" lIns="88166" tIns="44083" rIns="88166" bIns="44083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48053" y="9427797"/>
            <a:ext cx="2943342" cy="497254"/>
          </a:xfrm>
          <a:prstGeom prst="rect">
            <a:avLst/>
          </a:prstGeom>
        </p:spPr>
        <p:txBody>
          <a:bodyPr vert="horz" lIns="88166" tIns="44083" rIns="88166" bIns="44083" rtlCol="0" anchor="b"/>
          <a:lstStyle>
            <a:lvl1pPr algn="r">
              <a:defRPr sz="1200"/>
            </a:lvl1pPr>
          </a:lstStyle>
          <a:p>
            <a:fld id="{4F5195C7-A3A9-49A7-828D-175002B2576E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549116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06-03T13:39:42.8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9856 6200 4470 0,'0'0'367'0,"0"0"-367"0,0 0-239 15,0 0-812-15,-49 58-1449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06-03T14:48:22.9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216 13807 116 0,'0'0'0'0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8191" units="deg"/>
          <inkml:channel name="T" type="integer" max="2.14748E9" units="dev"/>
        </inkml:traceFormat>
        <inkml:channelProperties>
          <inkml:channelProperty channel="X" name="resolution" value="941.31" units="1/cm"/>
          <inkml:channelProperty channel="Y" name="resolution" value="1658.24902" units="1/cm"/>
          <inkml:channelProperty channel="F" name="resolution" value="22.75278" units="1/deg"/>
          <inkml:channelProperty channel="T" name="resolution" value="1" units="1/dev"/>
        </inkml:channelProperties>
      </inkml:inkSource>
      <inkml:timestamp xml:id="ts0" timeString="2020-06-03T15:15:03.984"/>
    </inkml:context>
    <inkml:brush xml:id="br0">
      <inkml:brushProperty name="width" value="0.05292" units="cm"/>
      <inkml:brushProperty name="height" value="0.05292" units="cm"/>
      <inkml:brushProperty name="color" value="#7030A0"/>
    </inkml:brush>
  </inkml:definitions>
  <inkml:trace contextRef="#ctx0" brushRef="#br0">14811 16097 756 0,'0'0'606'0,"0"0"-606"0,0 0-310 16,0 0-731-16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43595" cy="497976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7746" y="0"/>
            <a:ext cx="2943595" cy="497976"/>
          </a:xfrm>
          <a:prstGeom prst="rect">
            <a:avLst/>
          </a:prstGeom>
        </p:spPr>
        <p:txBody>
          <a:bodyPr vert="horz" lIns="95528" tIns="47765" rIns="95528" bIns="47765" rtlCol="0"/>
          <a:lstStyle>
            <a:lvl1pPr algn="r">
              <a:defRPr sz="1300">
                <a:latin typeface="Cambria" panose="02040503050406030204" pitchFamily="18" charset="0"/>
              </a:defRPr>
            </a:lvl1pPr>
          </a:lstStyle>
          <a:p>
            <a:fld id="{9A9543F3-0831-4635-AD48-8E4410E96487}" type="datetimeFigureOut">
              <a:rPr lang="en-US" smtClean="0"/>
              <a:pPr/>
              <a:t>6/14/2022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41425"/>
            <a:ext cx="4465637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28" tIns="47765" rIns="95528" bIns="47765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292" y="4776430"/>
            <a:ext cx="5434330" cy="3907989"/>
          </a:xfrm>
          <a:prstGeom prst="rect">
            <a:avLst/>
          </a:prstGeom>
        </p:spPr>
        <p:txBody>
          <a:bodyPr vert="horz" lIns="95528" tIns="47765" rIns="95528" bIns="47765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427076"/>
            <a:ext cx="2943595" cy="49797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l">
              <a:defRPr sz="1300"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7746" y="9427076"/>
            <a:ext cx="2943595" cy="497975"/>
          </a:xfrm>
          <a:prstGeom prst="rect">
            <a:avLst/>
          </a:prstGeom>
        </p:spPr>
        <p:txBody>
          <a:bodyPr vert="horz" lIns="95528" tIns="47765" rIns="95528" bIns="47765" rtlCol="0" anchor="b"/>
          <a:lstStyle>
            <a:lvl1pPr algn="r">
              <a:defRPr sz="1300">
                <a:latin typeface="Cambria" panose="02040503050406030204" pitchFamily="18" charset="0"/>
              </a:defRPr>
            </a:lvl1pPr>
          </a:lstStyle>
          <a:p>
            <a:fld id="{8BBDC37B-729A-4393-B484-407F8F0BFAC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83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mbria" panose="020405030504060302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093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182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25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289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375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597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0340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757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835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382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23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145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236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104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9575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905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3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17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73B1DF-7BD1-480E-A7AE-0D83EF078B89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1409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6093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0E7B31-71B8-45BF-B864-1E8DDF963FDB}" type="slidenum">
              <a:rPr lang="en-US"/>
              <a:pPr/>
              <a:t>32</a:t>
            </a:fld>
            <a:endParaRPr lang="en-US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86869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F865A4-2C1E-4238-B17C-E5AA437D36BF}" type="slidenum">
              <a:rPr lang="en-US"/>
              <a:pPr/>
              <a:t>33</a:t>
            </a:fld>
            <a:endParaRPr lang="en-US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0345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9013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385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061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35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361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844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4924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726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7719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375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838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944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00628D-FC70-41A5-B047-F51AE3E8BD4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1576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088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54BF-54E7-4252-8B66-72961DBA53B5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81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it-IT" dirty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4632A10-DCC6-4A20-9C12-577EF1D03665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930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9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137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96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79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AC1B0F-71EE-4BAC-8060-C2ACA403B3D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22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latin typeface="Cambria" panose="020405030504060302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41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660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622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681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59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43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>
                <a:latin typeface="Cambria" panose="020405030504060302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  <a:lvl2pPr>
              <a:defRPr>
                <a:latin typeface="Cambria" panose="02040503050406030204" pitchFamily="18" charset="0"/>
              </a:defRPr>
            </a:lvl2pPr>
            <a:lvl3pPr>
              <a:defRPr>
                <a:latin typeface="Cambria" panose="02040503050406030204" pitchFamily="18" charset="0"/>
              </a:defRPr>
            </a:lvl3pPr>
            <a:lvl4pPr>
              <a:defRPr>
                <a:latin typeface="Cambria" panose="02040503050406030204" pitchFamily="18" charset="0"/>
              </a:defRPr>
            </a:lvl4pPr>
            <a:lvl5pPr>
              <a:defRPr>
                <a:latin typeface="Cambria" panose="02040503050406030204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506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237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58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>
                <a:latin typeface="Cambria" panose="02040503050406030204" pitchFamily="18" charset="0"/>
              </a:defRPr>
            </a:lvl1pPr>
            <a:lvl2pPr>
              <a:defRPr sz="2800">
                <a:latin typeface="Cambria" panose="02040503050406030204" pitchFamily="18" charset="0"/>
              </a:defRPr>
            </a:lvl2pPr>
            <a:lvl3pPr>
              <a:defRPr sz="2400">
                <a:latin typeface="Cambria" panose="02040503050406030204" pitchFamily="18" charset="0"/>
              </a:defRPr>
            </a:lvl3pPr>
            <a:lvl4pPr>
              <a:defRPr sz="2000">
                <a:latin typeface="Cambria" panose="02040503050406030204" pitchFamily="18" charset="0"/>
              </a:defRPr>
            </a:lvl4pPr>
            <a:lvl5pPr>
              <a:defRPr sz="2000">
                <a:latin typeface="Cambria" panose="02040503050406030204" pitchFamily="18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Cambria" panose="020405030504060302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959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Cambria" panose="020405030504060302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>
                <a:latin typeface="Cambria" panose="020405030504060302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Cambria" panose="02040503050406030204" pitchFamily="18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680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mbria" panose="02040503050406030204" pitchFamily="18" charset="0"/>
              </a:defRPr>
            </a:lvl1pPr>
          </a:lstStyle>
          <a:p>
            <a:fld id="{696E6001-67F8-40DD-9924-BF04E315CFB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644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mbria" panose="020405030504060302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mbria" panose="020405030504060302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crypto.edu.pl/Dziembowski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38.wmf"/><Relationship Id="rId18" Type="http://schemas.openxmlformats.org/officeDocument/2006/relationships/image" Target="../media/image59.png"/><Relationship Id="rId3" Type="http://schemas.openxmlformats.org/officeDocument/2006/relationships/image" Target="../media/image36.wmf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37.wmf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18" Type="http://schemas.openxmlformats.org/officeDocument/2006/relationships/image" Target="../media/image70.png"/><Relationship Id="rId3" Type="http://schemas.openxmlformats.org/officeDocument/2006/relationships/image" Target="../media/image2.jpeg"/><Relationship Id="rId21" Type="http://schemas.openxmlformats.org/officeDocument/2006/relationships/image" Target="../media/image73.png"/><Relationship Id="rId7" Type="http://schemas.openxmlformats.org/officeDocument/2006/relationships/image" Target="../media/image6.jpeg"/><Relationship Id="rId12" Type="http://schemas.openxmlformats.org/officeDocument/2006/relationships/image" Target="../media/image64.png"/><Relationship Id="rId17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63.png"/><Relationship Id="rId5" Type="http://schemas.openxmlformats.org/officeDocument/2006/relationships/image" Target="../media/image4.jpeg"/><Relationship Id="rId15" Type="http://schemas.openxmlformats.org/officeDocument/2006/relationships/image" Target="../media/image67.png"/><Relationship Id="rId23" Type="http://schemas.openxmlformats.org/officeDocument/2006/relationships/image" Target="../media/image75.png"/><Relationship Id="rId10" Type="http://schemas.openxmlformats.org/officeDocument/2006/relationships/image" Target="../media/image62.png"/><Relationship Id="rId19" Type="http://schemas.openxmlformats.org/officeDocument/2006/relationships/image" Target="../media/image71.png"/><Relationship Id="rId4" Type="http://schemas.openxmlformats.org/officeDocument/2006/relationships/image" Target="../media/image3.jpeg"/><Relationship Id="rId9" Type="http://schemas.openxmlformats.org/officeDocument/2006/relationships/image" Target="../media/image61.png"/><Relationship Id="rId14" Type="http://schemas.openxmlformats.org/officeDocument/2006/relationships/image" Target="../media/image66.png"/><Relationship Id="rId22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2.jpeg"/><Relationship Id="rId21" Type="http://schemas.openxmlformats.org/officeDocument/2006/relationships/image" Target="../media/image74.png"/><Relationship Id="rId7" Type="http://schemas.openxmlformats.org/officeDocument/2006/relationships/image" Target="../media/image6.jpe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76.png"/><Relationship Id="rId24" Type="http://schemas.openxmlformats.org/officeDocument/2006/relationships/image" Target="../media/image60.png"/><Relationship Id="rId5" Type="http://schemas.openxmlformats.org/officeDocument/2006/relationships/image" Target="../media/image4.jpeg"/><Relationship Id="rId15" Type="http://schemas.openxmlformats.org/officeDocument/2006/relationships/image" Target="../media/image80.png"/><Relationship Id="rId23" Type="http://schemas.openxmlformats.org/officeDocument/2006/relationships/image" Target="../media/image86.png"/><Relationship Id="rId10" Type="http://schemas.openxmlformats.org/officeDocument/2006/relationships/image" Target="../media/image63.png"/><Relationship Id="rId19" Type="http://schemas.openxmlformats.org/officeDocument/2006/relationships/image" Target="../media/image84.png"/><Relationship Id="rId4" Type="http://schemas.openxmlformats.org/officeDocument/2006/relationships/image" Target="../media/image3.jpeg"/><Relationship Id="rId9" Type="http://schemas.openxmlformats.org/officeDocument/2006/relationships/image" Target="../media/image62.png"/><Relationship Id="rId14" Type="http://schemas.openxmlformats.org/officeDocument/2006/relationships/image" Target="../media/image79.png"/><Relationship Id="rId22" Type="http://schemas.openxmlformats.org/officeDocument/2006/relationships/image" Target="../media/image38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customXml" Target="../ink/ink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4.jpeg"/><Relationship Id="rId3" Type="http://schemas.openxmlformats.org/officeDocument/2006/relationships/image" Target="../media/image2.jpeg"/><Relationship Id="rId21" Type="http://schemas.openxmlformats.org/officeDocument/2006/relationships/image" Target="../media/image54.png"/><Relationship Id="rId7" Type="http://schemas.openxmlformats.org/officeDocument/2006/relationships/image" Target="../media/image6.jpe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wmf"/><Relationship Id="rId11" Type="http://schemas.openxmlformats.org/officeDocument/2006/relationships/image" Target="../media/image95.png"/><Relationship Id="rId5" Type="http://schemas.openxmlformats.org/officeDocument/2006/relationships/image" Target="../media/image37.wmf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19" Type="http://schemas.openxmlformats.org/officeDocument/2006/relationships/image" Target="../media/image102.png"/><Relationship Id="rId4" Type="http://schemas.openxmlformats.org/officeDocument/2006/relationships/image" Target="../media/image3.jpe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3.png"/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12" Type="http://schemas.openxmlformats.org/officeDocument/2006/relationships/image" Target="../media/image1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111.png"/><Relationship Id="rId5" Type="http://schemas.openxmlformats.org/officeDocument/2006/relationships/image" Target="../media/image3.jpeg"/><Relationship Id="rId10" Type="http://schemas.openxmlformats.org/officeDocument/2006/relationships/image" Target="../media/image110.png"/><Relationship Id="rId4" Type="http://schemas.openxmlformats.org/officeDocument/2006/relationships/image" Target="../media/image39.wmf"/><Relationship Id="rId9" Type="http://schemas.openxmlformats.org/officeDocument/2006/relationships/image" Target="../media/image109.png"/><Relationship Id="rId14" Type="http://schemas.openxmlformats.org/officeDocument/2006/relationships/image" Target="../media/image5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88.png"/><Relationship Id="rId7" Type="http://schemas.openxmlformats.org/officeDocument/2006/relationships/image" Target="../media/image11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3" Type="http://schemas.openxmlformats.org/officeDocument/2006/relationships/image" Target="../media/image2.jpeg"/><Relationship Id="rId21" Type="http://schemas.openxmlformats.org/officeDocument/2006/relationships/image" Target="../media/image105.wmf"/><Relationship Id="rId7" Type="http://schemas.openxmlformats.org/officeDocument/2006/relationships/image" Target="../media/image6.jpe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28.pn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23.png"/><Relationship Id="rId5" Type="http://schemas.openxmlformats.org/officeDocument/2006/relationships/image" Target="../media/image4.jpeg"/><Relationship Id="rId15" Type="http://schemas.openxmlformats.org/officeDocument/2006/relationships/image" Target="../media/image127.png"/><Relationship Id="rId10" Type="http://schemas.openxmlformats.org/officeDocument/2006/relationships/image" Target="../media/image122.png"/><Relationship Id="rId19" Type="http://schemas.openxmlformats.org/officeDocument/2006/relationships/image" Target="../media/image38.wmf"/><Relationship Id="rId4" Type="http://schemas.openxmlformats.org/officeDocument/2006/relationships/image" Target="../media/image3.jpe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17" Type="http://schemas.openxmlformats.org/officeDocument/2006/relationships/image" Target="../media/image141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10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6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13" Type="http://schemas.openxmlformats.org/officeDocument/2006/relationships/image" Target="../media/image144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12" Type="http://schemas.openxmlformats.org/officeDocument/2006/relationships/image" Target="../media/image1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2.png"/><Relationship Id="rId5" Type="http://schemas.openxmlformats.org/officeDocument/2006/relationships/image" Target="../media/image136.png"/><Relationship Id="rId15" Type="http://schemas.openxmlformats.org/officeDocument/2006/relationships/image" Target="../media/image146.png"/><Relationship Id="rId10" Type="http://schemas.openxmlformats.org/officeDocument/2006/relationships/image" Target="../media/image141.png"/><Relationship Id="rId4" Type="http://schemas.openxmlformats.org/officeDocument/2006/relationships/image" Target="../media/image135.png"/><Relationship Id="rId9" Type="http://schemas.openxmlformats.org/officeDocument/2006/relationships/image" Target="../media/image140.png"/><Relationship Id="rId14" Type="http://schemas.openxmlformats.org/officeDocument/2006/relationships/image" Target="../media/image1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.jpe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.png"/><Relationship Id="rId1" Type="http://schemas.openxmlformats.org/officeDocument/2006/relationships/tags" Target="../tags/tag1.xml"/><Relationship Id="rId6" Type="http://schemas.openxmlformats.org/officeDocument/2006/relationships/image" Target="../media/image3.jpeg"/><Relationship Id="rId11" Type="http://schemas.openxmlformats.org/officeDocument/2006/relationships/image" Target="../media/image1320.png"/><Relationship Id="rId5" Type="http://schemas.openxmlformats.org/officeDocument/2006/relationships/image" Target="../media/image2.jpeg"/><Relationship Id="rId15" Type="http://schemas.openxmlformats.org/officeDocument/2006/relationships/image" Target="../media/image150.png"/><Relationship Id="rId10" Type="http://schemas.openxmlformats.org/officeDocument/2006/relationships/image" Target="../media/image119.png"/><Relationship Id="rId4" Type="http://schemas.openxmlformats.org/officeDocument/2006/relationships/image" Target="../media/image1170.png"/><Relationship Id="rId9" Type="http://schemas.openxmlformats.org/officeDocument/2006/relationships/image" Target="../media/image6.jpeg"/><Relationship Id="rId14" Type="http://schemas.openxmlformats.org/officeDocument/2006/relationships/image" Target="../media/image1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13" Type="http://schemas.openxmlformats.org/officeDocument/2006/relationships/customXml" Target="../ink/ink2.xml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12" Type="http://schemas.openxmlformats.org/officeDocument/2006/relationships/image" Target="../media/image16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4.png"/><Relationship Id="rId5" Type="http://schemas.openxmlformats.org/officeDocument/2006/relationships/image" Target="../media/image158.png"/><Relationship Id="rId10" Type="http://schemas.openxmlformats.org/officeDocument/2006/relationships/image" Target="../media/image163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0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openxmlformats.org/officeDocument/2006/relationships/image" Target="../media/image175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12" Type="http://schemas.openxmlformats.org/officeDocument/2006/relationships/image" Target="../media/image178.png"/><Relationship Id="rId17" Type="http://schemas.openxmlformats.org/officeDocument/2006/relationships/image" Target="../media/image18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0.png"/><Relationship Id="rId11" Type="http://schemas.openxmlformats.org/officeDocument/2006/relationships/image" Target="../media/image173.png"/><Relationship Id="rId5" Type="http://schemas.openxmlformats.org/officeDocument/2006/relationships/image" Target="../media/image166.png"/><Relationship Id="rId15" Type="http://schemas.openxmlformats.org/officeDocument/2006/relationships/image" Target="../media/image181.pn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1.png"/><Relationship Id="rId14" Type="http://schemas.openxmlformats.org/officeDocument/2006/relationships/image" Target="../media/image18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76.jpeg"/><Relationship Id="rId7" Type="http://schemas.openxmlformats.org/officeDocument/2006/relationships/image" Target="../media/image180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jpeg"/><Relationship Id="rId5" Type="http://schemas.openxmlformats.org/officeDocument/2006/relationships/image" Target="../media/image178.jpeg"/><Relationship Id="rId10" Type="http://schemas.openxmlformats.org/officeDocument/2006/relationships/image" Target="../media/image191.png"/><Relationship Id="rId4" Type="http://schemas.openxmlformats.org/officeDocument/2006/relationships/image" Target="../media/image177.jpeg"/><Relationship Id="rId9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21.png"/><Relationship Id="rId5" Type="http://schemas.openxmlformats.org/officeDocument/2006/relationships/image" Target="../media/image4.jpe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3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jpeg"/><Relationship Id="rId3" Type="http://schemas.openxmlformats.org/officeDocument/2006/relationships/image" Target="../media/image185.png"/><Relationship Id="rId7" Type="http://schemas.openxmlformats.org/officeDocument/2006/relationships/image" Target="../media/image17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jpeg"/><Relationship Id="rId11" Type="http://schemas.openxmlformats.org/officeDocument/2006/relationships/image" Target="../media/image192.png"/><Relationship Id="rId5" Type="http://schemas.openxmlformats.org/officeDocument/2006/relationships/image" Target="../media/image195.png"/><Relationship Id="rId10" Type="http://schemas.openxmlformats.org/officeDocument/2006/relationships/image" Target="../media/image188.png"/><Relationship Id="rId4" Type="http://schemas.openxmlformats.org/officeDocument/2006/relationships/image" Target="../media/image186.png"/><Relationship Id="rId9" Type="http://schemas.openxmlformats.org/officeDocument/2006/relationships/image" Target="../media/image1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179.jpeg"/><Relationship Id="rId3" Type="http://schemas.openxmlformats.org/officeDocument/2006/relationships/image" Target="../media/image196.png"/><Relationship Id="rId7" Type="http://schemas.openxmlformats.org/officeDocument/2006/relationships/image" Target="../media/image198.png"/><Relationship Id="rId12" Type="http://schemas.openxmlformats.org/officeDocument/2006/relationships/image" Target="../media/image17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4.png"/><Relationship Id="rId11" Type="http://schemas.openxmlformats.org/officeDocument/2006/relationships/image" Target="../media/image180.jpeg"/><Relationship Id="rId5" Type="http://schemas.openxmlformats.org/officeDocument/2006/relationships/image" Target="../media/image193.png"/><Relationship Id="rId10" Type="http://schemas.openxmlformats.org/officeDocument/2006/relationships/image" Target="../media/image201.png"/><Relationship Id="rId4" Type="http://schemas.openxmlformats.org/officeDocument/2006/relationships/image" Target="../media/image197.png"/><Relationship Id="rId9" Type="http://schemas.openxmlformats.org/officeDocument/2006/relationships/image" Target="../media/image20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w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w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customXml" Target="../ink/ink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32.png"/><Relationship Id="rId5" Type="http://schemas.openxmlformats.org/officeDocument/2006/relationships/image" Target="../media/image4.jpeg"/><Relationship Id="rId10" Type="http://schemas.openxmlformats.org/officeDocument/2006/relationships/image" Target="../media/image31.png"/><Relationship Id="rId4" Type="http://schemas.openxmlformats.org/officeDocument/2006/relationships/image" Target="../media/image3.jpe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5.jpe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41.png"/><Relationship Id="rId5" Type="http://schemas.openxmlformats.org/officeDocument/2006/relationships/image" Target="../media/image3.jpeg"/><Relationship Id="rId10" Type="http://schemas.openxmlformats.org/officeDocument/2006/relationships/image" Target="../media/image40.png"/><Relationship Id="rId4" Type="http://schemas.openxmlformats.org/officeDocument/2006/relationships/image" Target="../media/image2.jpeg"/><Relationship Id="rId9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35685" y="451022"/>
            <a:ext cx="8216362" cy="2088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Cambria" panose="02040503050406030204" pitchFamily="18" charset="0"/>
                <a:ea typeface="+mj-ea"/>
                <a:cs typeface="+mj-cs"/>
              </a:defRPr>
            </a:lvl1pPr>
          </a:lstStyle>
          <a:p>
            <a:pPr algn="ctr"/>
            <a:r>
              <a:rPr lang="en-US" sz="4600" b="1" dirty="0"/>
              <a:t>Chapter 12</a:t>
            </a:r>
            <a:br>
              <a:rPr lang="en-US" sz="4600" b="1" dirty="0"/>
            </a:br>
            <a:br>
              <a:rPr lang="pl-PL" sz="1000" dirty="0"/>
            </a:br>
            <a:r>
              <a:rPr lang="en-US" sz="4800" b="1" dirty="0">
                <a:solidFill>
                  <a:srgbClr val="0070C0"/>
                </a:solidFill>
              </a:rPr>
              <a:t>Secure </a:t>
            </a:r>
            <a:r>
              <a:rPr lang="pl-PL" sz="4800" b="1" dirty="0">
                <a:solidFill>
                  <a:srgbClr val="0070C0"/>
                </a:solidFill>
              </a:rPr>
              <a:t>Multi</a:t>
            </a:r>
            <a:r>
              <a:rPr lang="en-US" sz="4800" b="1" dirty="0">
                <a:solidFill>
                  <a:srgbClr val="0070C0"/>
                </a:solidFill>
              </a:rPr>
              <a:t>-Party Computation Protocols</a:t>
            </a:r>
            <a:endParaRPr lang="en-US" sz="4600" b="1" dirty="0">
              <a:solidFill>
                <a:srgbClr val="0070C0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45881" y="3045847"/>
            <a:ext cx="3962400" cy="17708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  <a:t>Stefan</a:t>
            </a:r>
            <a:r>
              <a:rPr lang="en-US" sz="3000" dirty="0">
                <a:solidFill>
                  <a:srgbClr val="FF0000"/>
                </a:solidFill>
                <a:latin typeface="Cambria" panose="02040503050406030204" pitchFamily="18" charset="0"/>
              </a:rPr>
              <a:t> </a:t>
            </a:r>
            <a: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  <a:t>Dziembowski</a:t>
            </a:r>
            <a:br>
              <a:rPr lang="en-US" sz="3000" b="1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1800" dirty="0">
                <a:solidFill>
                  <a:srgbClr val="FF0000"/>
                </a:solidFill>
                <a:latin typeface="Cambria" panose="02040503050406030204" pitchFamily="18" charset="0"/>
                <a:hlinkClick r:id="rId2"/>
              </a:rPr>
              <a:t>www.crypto.edu.pl/Dziembowski</a:t>
            </a:r>
            <a:br>
              <a:rPr lang="en-US" sz="18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br>
              <a:rPr lang="en-US" sz="2000" dirty="0">
                <a:solidFill>
                  <a:srgbClr val="FF0000"/>
                </a:solidFill>
                <a:latin typeface="Cambria" panose="02040503050406030204" pitchFamily="18" charset="0"/>
              </a:rPr>
            </a:br>
            <a:r>
              <a:rPr lang="en-US" sz="2600" b="1" dirty="0">
                <a:solidFill>
                  <a:schemeClr val="tx1"/>
                </a:solidFill>
                <a:latin typeface="Cambria" panose="02040503050406030204" pitchFamily="18" charset="0"/>
              </a:rPr>
              <a:t>University of Warsaw</a:t>
            </a:r>
          </a:p>
          <a:p>
            <a:endParaRPr lang="en-US" dirty="0">
              <a:solidFill>
                <a:schemeClr val="tx1"/>
              </a:solidFill>
              <a:latin typeface="Cambria" panose="02040503050406030204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r="58267"/>
          <a:stretch/>
        </p:blipFill>
        <p:spPr>
          <a:xfrm>
            <a:off x="3822360" y="4864120"/>
            <a:ext cx="1418989" cy="1526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9518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Adaptivness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2143116"/>
            <a:ext cx="8229600" cy="3786214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 anchorCtr="0"/>
          <a:lstStyle/>
          <a:p>
            <a:pPr>
              <a:buNone/>
            </a:pPr>
            <a:r>
              <a:rPr lang="en-US" dirty="0"/>
              <a:t>In addition to it the adversary may be</a:t>
            </a:r>
            <a:br>
              <a:rPr lang="en-US" dirty="0"/>
            </a:br>
            <a:endParaRPr lang="en-US" dirty="0"/>
          </a:p>
          <a:p>
            <a:r>
              <a:rPr lang="en-US" b="1" dirty="0">
                <a:solidFill>
                  <a:srgbClr val="0070C0"/>
                </a:solidFill>
              </a:rPr>
              <a:t>adaptive</a:t>
            </a:r>
            <a:r>
              <a:rPr lang="en-US" dirty="0"/>
              <a:t> – he may decide whom to corrupt </a:t>
            </a:r>
            <a:r>
              <a:rPr lang="en-US" b="1" dirty="0">
                <a:solidFill>
                  <a:srgbClr val="C00000"/>
                </a:solidFill>
              </a:rPr>
              <a:t>during the execution of the protocol</a:t>
            </a:r>
            <a:r>
              <a:rPr lang="en-US" dirty="0"/>
              <a:t>, or</a:t>
            </a:r>
          </a:p>
          <a:p>
            <a:r>
              <a:rPr lang="en-US" b="1" dirty="0">
                <a:solidFill>
                  <a:srgbClr val="0070C0"/>
                </a:solidFill>
              </a:rPr>
              <a:t>non-adaptive </a:t>
            </a:r>
            <a:r>
              <a:rPr lang="en-US" dirty="0"/>
              <a:t>– he has to decide whom to corrupt, </a:t>
            </a:r>
            <a:r>
              <a:rPr lang="en-US" b="1" dirty="0">
                <a:solidFill>
                  <a:srgbClr val="C00000"/>
                </a:solidFill>
              </a:rPr>
              <a:t>before the execution starts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137837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83" y="388"/>
            <a:ext cx="7886700" cy="1325563"/>
          </a:xfrm>
        </p:spPr>
        <p:txBody>
          <a:bodyPr/>
          <a:lstStyle/>
          <a:p>
            <a:r>
              <a:rPr lang="en-US" dirty="0"/>
              <a:t>The security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304" y="1371905"/>
            <a:ext cx="8229600" cy="214314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en-US" dirty="0"/>
              <a:t>The security definition is complicated and we do not present it here.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Main intuition: the adversary should not be able to do more damage in the </a:t>
            </a:r>
            <a:r>
              <a:rPr lang="en-US" b="1" dirty="0">
                <a:solidFill>
                  <a:srgbClr val="FF0000"/>
                </a:solidFill>
              </a:rPr>
              <a:t>“real” scenario </a:t>
            </a:r>
            <a:r>
              <a:rPr lang="en-US" dirty="0"/>
              <a:t>than he can in the </a:t>
            </a:r>
            <a:r>
              <a:rPr lang="en-US" b="1" dirty="0">
                <a:solidFill>
                  <a:srgbClr val="00B050"/>
                </a:solidFill>
              </a:rPr>
              <a:t>“ideal” scenario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Remember the </a:t>
            </a:r>
            <a:r>
              <a:rPr lang="en-US" b="1" dirty="0">
                <a:solidFill>
                  <a:srgbClr val="0070C0"/>
                </a:solidFill>
              </a:rPr>
              <a:t>two-party case</a:t>
            </a:r>
            <a:r>
              <a:rPr lang="en-US" dirty="0"/>
              <a:t>?</a:t>
            </a:r>
          </a:p>
        </p:txBody>
      </p:sp>
      <p:pic>
        <p:nvPicPr>
          <p:cNvPr id="4" name="Picture 32" descr="MCj041146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43174" y="4785528"/>
            <a:ext cx="857256" cy="891236"/>
          </a:xfrm>
          <a:prstGeom prst="rect">
            <a:avLst/>
          </a:prstGeom>
          <a:noFill/>
        </p:spPr>
      </p:pic>
      <p:pic>
        <p:nvPicPr>
          <p:cNvPr id="5" name="Picture 6" descr="MCj0415808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9" y="4751285"/>
            <a:ext cx="857256" cy="901014"/>
          </a:xfrm>
          <a:prstGeom prst="rect">
            <a:avLst/>
          </a:prstGeom>
          <a:noFill/>
        </p:spPr>
      </p:pic>
      <p:grpSp>
        <p:nvGrpSpPr>
          <p:cNvPr id="6" name="Group 21"/>
          <p:cNvGrpSpPr/>
          <p:nvPr/>
        </p:nvGrpSpPr>
        <p:grpSpPr>
          <a:xfrm>
            <a:off x="1285852" y="4999842"/>
            <a:ext cx="1214446" cy="512744"/>
            <a:chOff x="3500430" y="2582834"/>
            <a:chExt cx="2071702" cy="858844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3571868" y="2582834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>
              <a:off x="3571868" y="3011462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>
              <a:off x="3500430" y="2797148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3571868" y="3440090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>
              <a:off x="3500430" y="3225776"/>
              <a:ext cx="200026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91663" y="4142586"/>
                <a:ext cx="38824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3" y="4142586"/>
                <a:ext cx="388248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928926" y="4142586"/>
                <a:ext cx="32412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926" y="4142586"/>
                <a:ext cx="32412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>
            <a:stCxn id="13" idx="2"/>
            <a:endCxn id="4" idx="0"/>
          </p:cNvCxnSpPr>
          <p:nvPr/>
        </p:nvCxnSpPr>
        <p:spPr>
          <a:xfrm rot="5400000">
            <a:off x="2944591" y="4639129"/>
            <a:ext cx="273610" cy="191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5" idx="0"/>
          </p:cNvCxnSpPr>
          <p:nvPr/>
        </p:nvCxnSpPr>
        <p:spPr>
          <a:xfrm>
            <a:off x="785787" y="4511918"/>
            <a:ext cx="0" cy="23936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03924" y="5928536"/>
                <a:ext cx="96372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24" y="5928536"/>
                <a:ext cx="963725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09127" y="5928536"/>
                <a:ext cx="963725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27" y="5928536"/>
                <a:ext cx="963725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>
            <a:stCxn id="5" idx="2"/>
            <a:endCxn id="16" idx="0"/>
          </p:cNvCxnSpPr>
          <p:nvPr/>
        </p:nvCxnSpPr>
        <p:spPr>
          <a:xfrm>
            <a:off x="785787" y="5652299"/>
            <a:ext cx="0" cy="27623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4" idx="2"/>
            <a:endCxn id="17" idx="0"/>
          </p:cNvCxnSpPr>
          <p:nvPr/>
        </p:nvCxnSpPr>
        <p:spPr>
          <a:xfrm>
            <a:off x="3071802" y="5676764"/>
            <a:ext cx="19188" cy="25177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001158" y="5285594"/>
            <a:ext cx="2286016" cy="1588"/>
          </a:xfrm>
          <a:prstGeom prst="line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32" descr="MCj0411466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24" y="4748333"/>
            <a:ext cx="857256" cy="891236"/>
          </a:xfrm>
          <a:prstGeom prst="rect">
            <a:avLst/>
          </a:prstGeom>
          <a:noFill/>
        </p:spPr>
      </p:pic>
      <p:pic>
        <p:nvPicPr>
          <p:cNvPr id="22" name="Picture 6" descr="MCj0415808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794" y="4714090"/>
            <a:ext cx="857256" cy="90101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810709" y="4105817"/>
                <a:ext cx="38824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0709" y="4105817"/>
                <a:ext cx="38824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277182" y="4118049"/>
                <a:ext cx="32412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7182" y="4118049"/>
                <a:ext cx="32412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4" idx="2"/>
            <a:endCxn id="21" idx="0"/>
          </p:cNvCxnSpPr>
          <p:nvPr/>
        </p:nvCxnSpPr>
        <p:spPr>
          <a:xfrm flipH="1">
            <a:off x="8429652" y="4487381"/>
            <a:ext cx="9594" cy="26095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2"/>
            <a:endCxn id="22" idx="0"/>
          </p:cNvCxnSpPr>
          <p:nvPr/>
        </p:nvCxnSpPr>
        <p:spPr>
          <a:xfrm flipH="1">
            <a:off x="5001422" y="4475149"/>
            <a:ext cx="3411" cy="23894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519559" y="5883531"/>
                <a:ext cx="963725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9559" y="5883531"/>
                <a:ext cx="963725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966977" y="5883531"/>
                <a:ext cx="963725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6977" y="5883531"/>
                <a:ext cx="963725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>
            <a:stCxn id="22" idx="2"/>
            <a:endCxn id="27" idx="0"/>
          </p:cNvCxnSpPr>
          <p:nvPr/>
        </p:nvCxnSpPr>
        <p:spPr>
          <a:xfrm>
            <a:off x="5001422" y="5615104"/>
            <a:ext cx="0" cy="2684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28" idx="0"/>
          </p:cNvCxnSpPr>
          <p:nvPr/>
        </p:nvCxnSpPr>
        <p:spPr>
          <a:xfrm>
            <a:off x="8429652" y="5639569"/>
            <a:ext cx="19188" cy="24396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" descr="C:\Users\Stefan\AppData\Local\Microsoft\Windows\Temporary Internet Files\Content.IE5\VFSGDNK1\MCj01571970000[1].wmf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357950" y="4714090"/>
            <a:ext cx="714380" cy="955095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5500694" y="4571215"/>
                <a:ext cx="785818" cy="733663"/>
              </a:xfrm>
              <a:prstGeom prst="righ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694" y="4571215"/>
                <a:ext cx="785818" cy="733663"/>
              </a:xfrm>
              <a:prstGeom prst="rightArrow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5429256" y="5142718"/>
                <a:ext cx="911605" cy="733663"/>
              </a:xfrm>
              <a:prstGeom prst="leftArrow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256" y="5142718"/>
                <a:ext cx="911605" cy="733663"/>
              </a:xfrm>
              <a:prstGeom prst="lef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7072330" y="5142718"/>
                <a:ext cx="1140812" cy="733663"/>
              </a:xfrm>
              <a:prstGeom prst="righ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30" y="5142718"/>
                <a:ext cx="1140812" cy="733663"/>
              </a:xfrm>
              <a:prstGeom prst="rightArrow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7072330" y="4571214"/>
                <a:ext cx="857256" cy="733663"/>
              </a:xfrm>
              <a:prstGeom prst="leftArrow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330" y="4571214"/>
                <a:ext cx="857256" cy="733663"/>
              </a:xfrm>
              <a:prstGeom prst="lef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1500166" y="4999842"/>
                <a:ext cx="855957" cy="52322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protocol</a:t>
                </a:r>
                <a:br>
                  <a:rPr lang="en-US" sz="14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1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𝝅</m:t>
                      </m:r>
                    </m:oMath>
                  </m:oMathPara>
                </a14:m>
                <a:endParaRPr lang="en-US" sz="1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166" y="4999842"/>
                <a:ext cx="855957" cy="5232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/>
          <p:cNvSpPr txBox="1"/>
          <p:nvPr/>
        </p:nvSpPr>
        <p:spPr>
          <a:xfrm>
            <a:off x="5803276" y="3625552"/>
            <a:ext cx="197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“ideal” scenario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096723" y="3653571"/>
            <a:ext cx="1975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“real” scenario</a:t>
            </a:r>
          </a:p>
        </p:txBody>
      </p:sp>
    </p:spTree>
    <p:extLst>
      <p:ext uri="{BB962C8B-B14F-4D97-AF65-F5344CB8AC3E}">
        <p14:creationId xmlns:p14="http://schemas.microsoft.com/office/powerpoint/2010/main" val="279316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7" grpId="0" animBg="1"/>
      <p:bldP spid="23" grpId="0" animBg="1"/>
      <p:bldP spid="24" grpId="0" animBg="1"/>
      <p:bldP spid="27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xplosion 2 26"/>
          <p:cNvSpPr/>
          <p:nvPr/>
        </p:nvSpPr>
        <p:spPr>
          <a:xfrm>
            <a:off x="3048062" y="2786058"/>
            <a:ext cx="3357586" cy="2214578"/>
          </a:xfrm>
          <a:prstGeom prst="irregularSeal2">
            <a:avLst/>
          </a:prstGeom>
          <a:noFill/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162" y="156460"/>
            <a:ext cx="7886700" cy="1325563"/>
          </a:xfrm>
        </p:spPr>
        <p:txBody>
          <a:bodyPr/>
          <a:lstStyle/>
          <a:p>
            <a:r>
              <a:rPr lang="en-US" dirty="0"/>
              <a:t>The “real</a:t>
            </a:r>
            <a:r>
              <a:rPr lang="pl-PL" dirty="0"/>
              <a:t> </a:t>
            </a:r>
            <a:r>
              <a:rPr lang="en-US" dirty="0"/>
              <a:t>scenario” 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5018" y="1785926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5538" y="1787520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2512" y="4854371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48524" y="3711363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33616" y="3766918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4976892" y="4782933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2" y="4782933"/>
                <a:ext cx="50006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439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404988" y="3782801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4988" y="3782801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6262775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2775" y="1785926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394018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4018" y="1785926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37090" y="4425743"/>
                <a:ext cx="1368096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90" y="4425743"/>
                <a:ext cx="1368096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496368" y="2285986"/>
                <a:ext cx="1408950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68" y="2285986"/>
                <a:ext cx="1408950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84448" y="2285992"/>
                <a:ext cx="133551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448" y="2285992"/>
                <a:ext cx="1335518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33482" y="4282867"/>
                <a:ext cx="1358050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82" y="4282867"/>
                <a:ext cx="1358050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71750" y="5497313"/>
                <a:ext cx="13623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50" y="5497313"/>
                <a:ext cx="136233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71750" y="5925941"/>
                <a:ext cx="1362332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71750" y="5925941"/>
                <a:ext cx="1362332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37090" y="4854371"/>
                <a:ext cx="1368096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7090" y="4854371"/>
                <a:ext cx="1368096" cy="6463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496368" y="2714614"/>
                <a:ext cx="1408950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6368" y="2714614"/>
                <a:ext cx="1408950" cy="64633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84448" y="2714620"/>
                <a:ext cx="1335518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4448" y="2714620"/>
                <a:ext cx="1335518" cy="64633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33482" y="4711495"/>
                <a:ext cx="1358050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482" y="4711495"/>
                <a:ext cx="1358050" cy="646331"/>
              </a:xfrm>
              <a:prstGeom prst="rect">
                <a:avLst/>
              </a:prstGeom>
              <a:blipFill rotWithShape="0"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0"/>
              <p:cNvSpPr txBox="1">
                <a:spLocks noChangeArrowheads="1"/>
              </p:cNvSpPr>
              <p:nvPr/>
            </p:nvSpPr>
            <p:spPr bwMode="auto">
              <a:xfrm>
                <a:off x="7334342" y="342900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4342" y="3429000"/>
                <a:ext cx="587020" cy="461665"/>
              </a:xfrm>
              <a:prstGeom prst="rect">
                <a:avLst/>
              </a:prstGeom>
              <a:blipFill rotWithShape="0">
                <a:blip r:embed="rId22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048194" y="3714752"/>
                <a:ext cx="122116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dirty="0"/>
                  <a:t>protocol </a:t>
                </a:r>
                <a14:m>
                  <m:oMath xmlns:m="http://schemas.openxmlformats.org/officeDocument/2006/math">
                    <m:r>
                      <a:rPr lang="el-GR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𝝅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8194" y="3714752"/>
                <a:ext cx="1221168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109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9162" y="58346"/>
            <a:ext cx="7886700" cy="1325563"/>
          </a:xfrm>
        </p:spPr>
        <p:txBody>
          <a:bodyPr/>
          <a:lstStyle/>
          <a:p>
            <a:r>
              <a:rPr lang="en-US" dirty="0"/>
              <a:t>The “ideal” scenario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75018" y="1785926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5538" y="1787520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62512" y="4854371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48524" y="3711363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833616" y="3766918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404988" y="3782801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4988" y="3782801"/>
                <a:ext cx="58702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6262775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62775" y="1785926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394018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94018" y="1785926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570903" y="4425743"/>
                <a:ext cx="133428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903" y="4425743"/>
                <a:ext cx="1334283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571035" y="2285986"/>
                <a:ext cx="133428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35" y="2285986"/>
                <a:ext cx="1334283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85682" y="2285992"/>
                <a:ext cx="133428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82" y="2285992"/>
                <a:ext cx="1334283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357249" y="4282867"/>
                <a:ext cx="133428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49" y="4282867"/>
                <a:ext cx="1334283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999799" y="5497313"/>
                <a:ext cx="1334283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799" y="5497313"/>
                <a:ext cx="1334283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999799" y="5925941"/>
                <a:ext cx="1334283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799" y="5925941"/>
                <a:ext cx="1334283" cy="6463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570903" y="4782933"/>
                <a:ext cx="1334283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0903" y="4782933"/>
                <a:ext cx="1334283" cy="646331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2571035" y="2714614"/>
                <a:ext cx="1334283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035" y="2714614"/>
                <a:ext cx="1334283" cy="646331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285682" y="2714620"/>
                <a:ext cx="1334283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5682" y="2714620"/>
                <a:ext cx="1334283" cy="646331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357249" y="4711495"/>
                <a:ext cx="1334283" cy="646331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249" y="4711495"/>
                <a:ext cx="1334283" cy="64633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0"/>
              <p:cNvSpPr txBox="1">
                <a:spLocks noChangeArrowheads="1"/>
              </p:cNvSpPr>
              <p:nvPr/>
            </p:nvSpPr>
            <p:spPr bwMode="auto">
              <a:xfrm>
                <a:off x="7334342" y="342900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34342" y="3429000"/>
                <a:ext cx="587020" cy="461665"/>
              </a:xfrm>
              <a:prstGeom prst="rect">
                <a:avLst/>
              </a:prstGeom>
              <a:blipFill rotWithShape="0">
                <a:blip r:embed="rId21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Picture 2" descr="C:\Users\Stefan\AppData\Local\Microsoft\Windows\Temporary Internet Files\Content.IE5\VFSGDNK1\MCj01571970000[1].wmf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4143372" y="3071810"/>
            <a:ext cx="1214446" cy="1623662"/>
          </a:xfrm>
          <a:prstGeom prst="rect">
            <a:avLst/>
          </a:prstGeom>
          <a:noFill/>
        </p:spPr>
      </p:pic>
      <p:cxnSp>
        <p:nvCxnSpPr>
          <p:cNvPr id="30" name="Shape 29"/>
          <p:cNvCxnSpPr>
            <a:stCxn id="14" idx="3"/>
            <a:endCxn id="28" idx="0"/>
          </p:cNvCxnSpPr>
          <p:nvPr/>
        </p:nvCxnSpPr>
        <p:spPr>
          <a:xfrm>
            <a:off x="3905318" y="2470652"/>
            <a:ext cx="845277" cy="601158"/>
          </a:xfrm>
          <a:prstGeom prst="curved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hape 31"/>
          <p:cNvCxnSpPr>
            <a:stCxn id="15" idx="1"/>
            <a:endCxn id="28" idx="0"/>
          </p:cNvCxnSpPr>
          <p:nvPr/>
        </p:nvCxnSpPr>
        <p:spPr>
          <a:xfrm rot="10800000" flipV="1">
            <a:off x="4750596" y="2470658"/>
            <a:ext cx="535087" cy="601152"/>
          </a:xfrm>
          <a:prstGeom prst="curved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16" idx="1"/>
            <a:endCxn id="28" idx="3"/>
          </p:cNvCxnSpPr>
          <p:nvPr/>
        </p:nvCxnSpPr>
        <p:spPr>
          <a:xfrm rot="10800000">
            <a:off x="5357819" y="3883641"/>
            <a:ext cx="999431" cy="58389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13" idx="3"/>
            <a:endCxn id="28" idx="1"/>
          </p:cNvCxnSpPr>
          <p:nvPr/>
        </p:nvCxnSpPr>
        <p:spPr>
          <a:xfrm flipV="1">
            <a:off x="2905186" y="3883641"/>
            <a:ext cx="1238186" cy="726768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hape 39"/>
          <p:cNvCxnSpPr>
            <a:stCxn id="17" idx="1"/>
            <a:endCxn id="28" idx="2"/>
          </p:cNvCxnSpPr>
          <p:nvPr/>
        </p:nvCxnSpPr>
        <p:spPr>
          <a:xfrm rot="10800000" flipH="1">
            <a:off x="3999799" y="4695473"/>
            <a:ext cx="750796" cy="986507"/>
          </a:xfrm>
          <a:prstGeom prst="curvedConnector4">
            <a:avLst>
              <a:gd name="adj1" fmla="val -30448"/>
              <a:gd name="adj2" fmla="val 5936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28" idx="0"/>
            <a:endCxn id="20" idx="3"/>
          </p:cNvCxnSpPr>
          <p:nvPr/>
        </p:nvCxnSpPr>
        <p:spPr>
          <a:xfrm rot="16200000" flipV="1">
            <a:off x="4310942" y="2632156"/>
            <a:ext cx="34030" cy="845277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hape 43"/>
          <p:cNvCxnSpPr>
            <a:stCxn id="28" idx="0"/>
            <a:endCxn id="21" idx="1"/>
          </p:cNvCxnSpPr>
          <p:nvPr/>
        </p:nvCxnSpPr>
        <p:spPr>
          <a:xfrm rot="5400000" flipH="1" flipV="1">
            <a:off x="5001126" y="2787255"/>
            <a:ext cx="34024" cy="535087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urved Connector 45"/>
          <p:cNvCxnSpPr>
            <a:stCxn id="28" idx="3"/>
            <a:endCxn id="22" idx="1"/>
          </p:cNvCxnSpPr>
          <p:nvPr/>
        </p:nvCxnSpPr>
        <p:spPr>
          <a:xfrm>
            <a:off x="5357818" y="3883641"/>
            <a:ext cx="999431" cy="115102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stCxn id="28" idx="2"/>
            <a:endCxn id="18" idx="3"/>
          </p:cNvCxnSpPr>
          <p:nvPr/>
        </p:nvCxnSpPr>
        <p:spPr>
          <a:xfrm rot="16200000" flipH="1">
            <a:off x="4265521" y="5180545"/>
            <a:ext cx="1553635" cy="583487"/>
          </a:xfrm>
          <a:prstGeom prst="curvedConnector4">
            <a:avLst>
              <a:gd name="adj1" fmla="val 39600"/>
              <a:gd name="adj2" fmla="val 143246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urved Connector 50"/>
          <p:cNvCxnSpPr>
            <a:stCxn id="28" idx="1"/>
            <a:endCxn id="19" idx="3"/>
          </p:cNvCxnSpPr>
          <p:nvPr/>
        </p:nvCxnSpPr>
        <p:spPr>
          <a:xfrm rot="10800000" flipV="1">
            <a:off x="2905186" y="3883641"/>
            <a:ext cx="1238186" cy="122245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4027467" y="4143380"/>
                <a:ext cx="1325556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computes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467" y="4143380"/>
                <a:ext cx="1325556" cy="369332"/>
              </a:xfrm>
              <a:prstGeom prst="rect">
                <a:avLst/>
              </a:prstGeom>
              <a:blipFill rotWithShape="0"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4976892" y="4782933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76892" y="4782933"/>
                <a:ext cx="500062" cy="461665"/>
              </a:xfrm>
              <a:prstGeom prst="rect">
                <a:avLst/>
              </a:prstGeom>
              <a:blipFill rotWithShape="0">
                <a:blip r:embed="rId24"/>
                <a:stretch>
                  <a:fillRect l="-2439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3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6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526" y="1481933"/>
            <a:ext cx="6929486" cy="4446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Definitions and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Security against the threshold adversaries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Applications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514350">
              <a:buNone/>
            </a:pPr>
            <a:endParaRPr lang="en-US" sz="28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Left Arrow 3"/>
          <p:cNvSpPr/>
          <p:nvPr/>
        </p:nvSpPr>
        <p:spPr>
          <a:xfrm flipH="1">
            <a:off x="500034" y="2054134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211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/>
          <a:lstStyle/>
          <a:p>
            <a:r>
              <a:rPr lang="en-US" dirty="0"/>
              <a:t>Classical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857232"/>
                <a:ext cx="8229600" cy="1428760"/>
              </a:xfrm>
            </p:spPr>
            <p:txBody>
              <a:bodyPr>
                <a:normAutofit fontScale="77500" lnSpcReduction="20000"/>
              </a:bodyPr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Question</a:t>
                </a:r>
                <a:r>
                  <a:rPr lang="en-US" dirty="0">
                    <a:solidFill>
                      <a:srgbClr val="0070C0"/>
                    </a:solidFill>
                  </a:rPr>
                  <a:t>:</a:t>
                </a:r>
              </a:p>
              <a:p>
                <a:pPr>
                  <a:buNone/>
                </a:pPr>
                <a:r>
                  <a:rPr lang="en-US" dirty="0"/>
                  <a:t>For which values of the parameter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multi-party computations are possible (for every poly-time computable function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dirty="0"/>
                  <a:t>)? </a:t>
                </a:r>
              </a:p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– the number of players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857232"/>
                <a:ext cx="8229600" cy="1428760"/>
              </a:xfrm>
              <a:blipFill rotWithShape="0">
                <a:blip r:embed="rId3"/>
                <a:stretch>
                  <a:fillRect l="-963" t="-9829" r="-96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135482"/>
                  </p:ext>
                </p:extLst>
              </p:nvPr>
            </p:nvGraphicFramePr>
            <p:xfrm>
              <a:off x="428598" y="2643181"/>
              <a:ext cx="5214972" cy="21234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4584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80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84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adversary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conditio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information-theoretic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information-theoretic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0135482"/>
                  </p:ext>
                </p:extLst>
              </p:nvPr>
            </p:nvGraphicFramePr>
            <p:xfrm>
              <a:off x="428598" y="2643181"/>
              <a:ext cx="5214972" cy="212344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4584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41805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3843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adversary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conditio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89545" t="-181967" r="-1818" b="-3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computational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89545" t="-281967" r="-1818" b="-2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information-theoretic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passive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89545" t="-381967" r="-1818" b="-1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information-theoretic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>
                        <a:blipFill>
                          <a:blip r:embed="rId4"/>
                          <a:stretch>
                            <a:fillRect l="-289545" t="-481967" r="-1818" b="-229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285720" y="5572140"/>
            <a:ext cx="3571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(Turns out that the </a:t>
            </a:r>
            <a:r>
              <a:rPr lang="en-US" sz="2000" dirty="0" err="1"/>
              <a:t>adaptivness</a:t>
            </a:r>
            <a:r>
              <a:rPr lang="en-US" sz="2000" dirty="0"/>
              <a:t> doesn’t matter)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785173" y="5373843"/>
                <a:ext cx="3714776" cy="1214446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this can be improved to 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br>
                  <a:rPr lang="en-US" sz="2000" dirty="0"/>
                </a:br>
                <a:r>
                  <a:rPr lang="en-US" sz="2000" dirty="0"/>
                  <a:t>if we add a “broadcast channel”</a:t>
                </a: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5173" y="5373843"/>
                <a:ext cx="3714776" cy="121444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285720" y="5000636"/>
            <a:ext cx="269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(these are tight bounds)</a:t>
            </a:r>
          </a:p>
        </p:txBody>
      </p:sp>
      <p:cxnSp>
        <p:nvCxnSpPr>
          <p:cNvPr id="9" name="Curved Connector 8"/>
          <p:cNvCxnSpPr>
            <a:stCxn id="6" idx="0"/>
          </p:cNvCxnSpPr>
          <p:nvPr/>
        </p:nvCxnSpPr>
        <p:spPr>
          <a:xfrm rot="16200000" flipV="1">
            <a:off x="5678148" y="4409430"/>
            <a:ext cx="785818" cy="1143008"/>
          </a:xfrm>
          <a:prstGeom prst="curvedConnector2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5833955" y="3061960"/>
                <a:ext cx="3071834" cy="1214446"/>
              </a:xfrm>
              <a:prstGeom prst="rect">
                <a:avLst/>
              </a:prstGeom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/>
                  <a:t>this can be improved to </a:t>
                </a:r>
                <a:br>
                  <a:rPr lang="en-US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br>
                  <a:rPr lang="en-US" sz="2000" dirty="0">
                    <a:solidFill>
                      <a:srgbClr val="FF0000"/>
                    </a:solidFill>
                  </a:rPr>
                </a:br>
                <a:r>
                  <a:rPr lang="en-US" sz="2000" dirty="0"/>
                  <a:t>if we give up “fairness”</a:t>
                </a: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3955" y="3061960"/>
                <a:ext cx="3071834" cy="121444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17" idx="1"/>
          </p:cNvCxnSpPr>
          <p:nvPr/>
        </p:nvCxnSpPr>
        <p:spPr>
          <a:xfrm flipH="1">
            <a:off x="5488730" y="3669183"/>
            <a:ext cx="345225" cy="113322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64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5478" y="162442"/>
            <a:ext cx="7886700" cy="1325563"/>
          </a:xfrm>
        </p:spPr>
        <p:txBody>
          <a:bodyPr/>
          <a:lstStyle/>
          <a:p>
            <a:r>
              <a:rPr lang="en-US" dirty="0"/>
              <a:t>Example of a lower bound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4829195"/>
              </a:xfrm>
            </p:spPr>
            <p:txBody>
              <a:bodyPr>
                <a:normAutofit fontScale="92500"/>
              </a:bodyPr>
              <a:lstStyle/>
              <a:p>
                <a:pPr fontAlgn="t">
                  <a:buNone/>
                </a:pPr>
                <a:r>
                  <a:rPr lang="en-US" b="1" dirty="0"/>
                  <a:t>information-theoretic, passive: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fontAlgn="t">
                  <a:buNone/>
                </a:pPr>
                <a:r>
                  <a:rPr lang="en-US" dirty="0"/>
                  <a:t>Suppose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and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 fontAlgn="t">
                  <a:buNone/>
                </a:pPr>
                <a:endParaRPr lang="en-US" b="1" dirty="0">
                  <a:solidFill>
                    <a:srgbClr val="C00000"/>
                  </a:solidFill>
                </a:endParaRPr>
              </a:p>
              <a:p>
                <a:pPr fontAlgn="t">
                  <a:buNone/>
                </a:pPr>
                <a:r>
                  <a:rPr lang="en-US" dirty="0"/>
                  <a:t>Suppose we have a protocol for computing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𝟖</m:t>
                      </m:r>
                    </m:oMath>
                  </m:oMathPara>
                </a14:m>
                <a:endParaRPr lang="en-US" sz="2800" b="1" baseline="-25000" dirty="0">
                  <a:solidFill>
                    <a:srgbClr val="FF0000"/>
                  </a:solidFill>
                </a:endParaRPr>
              </a:p>
              <a:p>
                <a:pPr algn="ctr">
                  <a:buNone/>
                </a:pPr>
                <a:endParaRPr lang="en-US" sz="2800" b="1" baseline="-25000" dirty="0">
                  <a:solidFill>
                    <a:srgbClr val="C00000"/>
                  </a:solidFill>
                </a:endParaRPr>
              </a:p>
              <a:p>
                <a:pPr>
                  <a:buNone/>
                </a:pPr>
                <a:r>
                  <a:rPr lang="en-US" sz="2800" dirty="0"/>
                  <a:t>We show an information-theoretically secure 2-party protocol for computing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d>
                        <m:dPr>
                          <m:ctrlP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</m:d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28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𝑩</m:t>
                      </m:r>
                    </m:oMath>
                  </m:oMathPara>
                </a14:m>
                <a:endParaRPr lang="en-US" sz="2800" b="1" dirty="0">
                  <a:solidFill>
                    <a:srgbClr val="FF0000"/>
                  </a:solidFill>
                  <a:sym typeface="Symbol"/>
                </a:endParaRPr>
              </a:p>
              <a:p>
                <a:pPr>
                  <a:buNone/>
                </a:pPr>
                <a:r>
                  <a:rPr lang="en-US" sz="2800" dirty="0">
                    <a:sym typeface="Symbol"/>
                  </a:rPr>
                  <a:t>After showing this we will be done, since we know it’s impossible!</a:t>
                </a:r>
                <a:endParaRPr lang="en-US" sz="2800" dirty="0"/>
              </a:p>
              <a:p>
                <a:pPr algn="ctr">
                  <a:buNone/>
                </a:pPr>
                <a:endParaRPr lang="en-US" sz="2800" b="1" baseline="-25000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:endParaRPr lang="en-US" sz="2800" b="1" dirty="0">
                  <a:solidFill>
                    <a:srgbClr val="C00000"/>
                  </a:solidFill>
                </a:endParaRPr>
              </a:p>
              <a:p>
                <a:pPr fontAlgn="t">
                  <a:buNone/>
                </a:pP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4829195"/>
              </a:xfrm>
              <a:blipFill rotWithShape="0">
                <a:blip r:embed="rId3"/>
                <a:stretch>
                  <a:fillRect l="-1333" t="-189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54C3ABFC-4AE9-4501-9B54-793DA6CB4D5B}"/>
                  </a:ext>
                </a:extLst>
              </p14:cNvPr>
              <p14:cNvContentPartPr/>
              <p14:nvPr/>
            </p14:nvContentPartPr>
            <p14:xfrm>
              <a:off x="3530520" y="2232000"/>
              <a:ext cx="18000" cy="2124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54C3ABFC-4AE9-4501-9B54-793DA6CB4D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21160" y="2222640"/>
                <a:ext cx="36720" cy="39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91730" y="3937130"/>
            <a:ext cx="1058862" cy="857250"/>
          </a:xfrm>
          <a:prstGeom prst="rect">
            <a:avLst/>
          </a:prstGeom>
          <a:noFill/>
        </p:spPr>
      </p:pic>
      <p:pic>
        <p:nvPicPr>
          <p:cNvPr id="57" name="Picture 56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67142" y="3943909"/>
            <a:ext cx="900113" cy="927100"/>
          </a:xfrm>
          <a:prstGeom prst="rect">
            <a:avLst/>
          </a:prstGeom>
          <a:noFill/>
        </p:spPr>
      </p:pic>
      <p:sp>
        <p:nvSpPr>
          <p:cNvPr id="68" name="Rectangle 67"/>
          <p:cNvSpPr/>
          <p:nvPr/>
        </p:nvSpPr>
        <p:spPr>
          <a:xfrm>
            <a:off x="1806361" y="3150965"/>
            <a:ext cx="7122280" cy="2857520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428596" y="428604"/>
            <a:ext cx="6572296" cy="2571768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6" descr="MCj0415808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282" y="357166"/>
            <a:ext cx="2357454" cy="2477788"/>
          </a:xfrm>
          <a:prstGeom prst="rect">
            <a:avLst/>
          </a:prstGeom>
          <a:noFill/>
        </p:spPr>
      </p:pic>
      <p:pic>
        <p:nvPicPr>
          <p:cNvPr id="55" name="Picture 32" descr="MCj0411466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33045" y="3360028"/>
            <a:ext cx="2421616" cy="2517602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28925" y="1089953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3214682" y="51474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14682" y="514740"/>
                <a:ext cx="587020" cy="461665"/>
              </a:xfrm>
              <a:prstGeom prst="rect">
                <a:avLst/>
              </a:prstGeom>
              <a:blipFill rotWithShape="0">
                <a:blip r:embed="rId8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858023" y="1830797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023" y="1830797"/>
                <a:ext cx="1143008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2160" y="1080302"/>
            <a:ext cx="1058862" cy="85725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4483473" y="51474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3473" y="514740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06635" y="1830797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35" y="1830797"/>
                <a:ext cx="1143008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82822" y="1069337"/>
            <a:ext cx="900113" cy="927100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5752264" y="51474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52264" y="514740"/>
                <a:ext cx="58702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555247" y="1830797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247" y="1830797"/>
                <a:ext cx="114300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771964" y="4644832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1964" y="4644832"/>
                <a:ext cx="1143008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 Box 10"/>
              <p:cNvSpPr txBox="1">
                <a:spLocks noChangeArrowheads="1"/>
              </p:cNvSpPr>
              <p:nvPr/>
            </p:nvSpPr>
            <p:spPr bwMode="auto">
              <a:xfrm>
                <a:off x="5166240" y="5084497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6240" y="5084497"/>
                <a:ext cx="587020" cy="461665"/>
              </a:xfrm>
              <a:prstGeom prst="rect">
                <a:avLst/>
              </a:prstGeom>
              <a:blipFill rotWithShape="0">
                <a:blip r:embed="rId15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350702" y="4632621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702" y="4632621"/>
                <a:ext cx="114300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 Box 10"/>
              <p:cNvSpPr txBox="1">
                <a:spLocks noChangeArrowheads="1"/>
              </p:cNvSpPr>
              <p:nvPr/>
            </p:nvSpPr>
            <p:spPr bwMode="auto">
              <a:xfrm>
                <a:off x="3738670" y="5084497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8670" y="5084497"/>
                <a:ext cx="587020" cy="461665"/>
              </a:xfrm>
              <a:prstGeom prst="rect">
                <a:avLst/>
              </a:prstGeom>
              <a:blipFill rotWithShape="0">
                <a:blip r:embed="rId17"/>
                <a:stretch>
                  <a:fillRect b="-6579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" name="Picture 50" descr="PL414a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984740" y="4001890"/>
            <a:ext cx="973138" cy="101123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1913302" y="4644832"/>
                <a:ext cx="1143008" cy="369332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302" y="4644832"/>
                <a:ext cx="1143008" cy="369332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 Box 10"/>
              <p:cNvSpPr txBox="1">
                <a:spLocks noChangeArrowheads="1"/>
              </p:cNvSpPr>
              <p:nvPr/>
            </p:nvSpPr>
            <p:spPr bwMode="auto">
              <a:xfrm>
                <a:off x="2209382" y="5084497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09382" y="5084497"/>
                <a:ext cx="587020" cy="461665"/>
              </a:xfrm>
              <a:prstGeom prst="rect">
                <a:avLst/>
              </a:prstGeom>
              <a:blipFill rotWithShape="0">
                <a:blip r:embed="rId2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/>
              <p:cNvSpPr txBox="1"/>
              <p:nvPr/>
            </p:nvSpPr>
            <p:spPr>
              <a:xfrm>
                <a:off x="6673254" y="4954300"/>
                <a:ext cx="1717137" cy="92333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simulates with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1" name="TextBox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3254" y="4954300"/>
                <a:ext cx="1717137" cy="92333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/>
              <p:cNvSpPr txBox="1"/>
              <p:nvPr/>
            </p:nvSpPr>
            <p:spPr>
              <a:xfrm>
                <a:off x="548174" y="215237"/>
                <a:ext cx="1658403" cy="92333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simulates with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:=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8" name="TextBox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174" y="215237"/>
                <a:ext cx="1658403" cy="923330"/>
              </a:xfrm>
              <a:prstGeom prst="rect">
                <a:avLst/>
              </a:prstGeom>
              <a:blipFill rotWithShape="0"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TextBox 77"/>
          <p:cNvSpPr txBox="1"/>
          <p:nvPr/>
        </p:nvSpPr>
        <p:spPr>
          <a:xfrm>
            <a:off x="7380026" y="908762"/>
            <a:ext cx="1643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“internal” messages are not sent outside 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142843" y="4000504"/>
            <a:ext cx="15484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“external” messages are exchanged between Alice and Bob</a:t>
            </a: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2481225" y="2377562"/>
            <a:ext cx="851456" cy="1539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H="1">
            <a:off x="3882450" y="2442154"/>
            <a:ext cx="661166" cy="13754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506783" y="2378598"/>
            <a:ext cx="227848" cy="145578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4690363" y="2468894"/>
            <a:ext cx="475877" cy="132442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>
            <a:off x="5312987" y="2457424"/>
            <a:ext cx="662911" cy="1324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3801705" y="1121688"/>
            <a:ext cx="460455" cy="5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83987" y="1138685"/>
            <a:ext cx="460455" cy="5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 flipV="1">
            <a:off x="2899331" y="4216715"/>
            <a:ext cx="460455" cy="5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4428640" y="4257043"/>
            <a:ext cx="460455" cy="5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05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7" grpId="0" animBg="1"/>
      <p:bldP spid="61" grpId="0" animBg="1"/>
      <p:bldP spid="58" grpId="0" animBg="1"/>
      <p:bldP spid="78" grpId="0"/>
      <p:bldP spid="7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Correctness?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500306"/>
                <a:ext cx="8229600" cy="362585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At the end of the execution of the simulated protocol </a:t>
                </a:r>
                <a:r>
                  <a:rPr lang="en-US" b="1" dirty="0">
                    <a:solidFill>
                      <a:srgbClr val="0070C0"/>
                    </a:solidFill>
                  </a:rPr>
                  <a:t>Alice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and </a:t>
                </a:r>
                <a:r>
                  <a:rPr lang="en-US" b="1" dirty="0">
                    <a:solidFill>
                      <a:srgbClr val="0070C0"/>
                    </a:solidFill>
                  </a:rPr>
                  <a:t>Bob</a:t>
                </a:r>
                <a:r>
                  <a:rPr lang="en-US" dirty="0">
                    <a:solidFill>
                      <a:srgbClr val="0070C0"/>
                    </a:solidFill>
                  </a:rPr>
                  <a:t> </a:t>
                </a:r>
                <a:r>
                  <a:rPr lang="en-US" dirty="0"/>
                  <a:t>know</a:t>
                </a: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sym typeface="Symbol"/>
                        </a:rPr>
                        <m:t>𝑩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  <a:sym typeface="Symbol"/>
                </a:endParaRPr>
              </a:p>
              <a:p>
                <a:pPr algn="ctr">
                  <a:buNone/>
                </a:pPr>
                <a:r>
                  <a:rPr lang="en-US" dirty="0">
                    <a:sym typeface="Symbol"/>
                  </a:rPr>
                  <a:t>So they have computed </a:t>
                </a:r>
                <a:r>
                  <a:rPr lang="en-US" b="1" dirty="0">
                    <a:solidFill>
                      <a:srgbClr val="FF0000"/>
                    </a:solidFill>
                    <a:sym typeface="Symbol"/>
                  </a:rPr>
                  <a:t>F</a:t>
                </a:r>
                <a:r>
                  <a:rPr lang="en-US" dirty="0">
                    <a:sym typeface="Symbol"/>
                  </a:rPr>
                  <a:t>.</a:t>
                </a:r>
              </a:p>
              <a:p>
                <a:pPr>
                  <a:buNone/>
                </a:pPr>
                <a:endParaRPr lang="en-US" b="1" dirty="0">
                  <a:solidFill>
                    <a:srgbClr val="C00000"/>
                  </a:solidFill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500306"/>
                <a:ext cx="8229600" cy="3625857"/>
              </a:xfrm>
              <a:blipFill rotWithShape="0">
                <a:blip r:embed="rId3"/>
                <a:stretch>
                  <a:fillRect l="-1481" t="-2857" r="-81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27072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protocol secure?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If the adversary corrupted </a:t>
                </a:r>
                <a:r>
                  <a:rPr lang="en-US" b="1" dirty="0">
                    <a:solidFill>
                      <a:srgbClr val="0070C0"/>
                    </a:solidFill>
                  </a:rPr>
                  <a:t>Alice</a:t>
                </a:r>
                <a:r>
                  <a:rPr lang="en-US" dirty="0"/>
                  <a:t> or </a:t>
                </a:r>
                <a:r>
                  <a:rPr lang="en-US" b="1" dirty="0">
                    <a:solidFill>
                      <a:srgbClr val="0070C0"/>
                    </a:solidFill>
                  </a:rPr>
                  <a:t>Bob</a:t>
                </a:r>
                <a:r>
                  <a:rPr lang="en-US" dirty="0"/>
                  <a:t> then he “corrupted” exactly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parties.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From the security of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MPC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protocol the “new”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dirty="0"/>
                  <a:t>-party protocol is also secure!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555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526" y="1481933"/>
            <a:ext cx="6929486" cy="4446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Definitions and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Security against the threshold adversaries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Applications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514350">
              <a:buNone/>
            </a:pPr>
            <a:endParaRPr lang="en-US" sz="28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Left Arrow 3"/>
          <p:cNvSpPr/>
          <p:nvPr/>
        </p:nvSpPr>
        <p:spPr>
          <a:xfrm flipH="1">
            <a:off x="411784" y="1481933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/>
          <p:nvPr/>
        </p:nvCxnSpPr>
        <p:spPr>
          <a:xfrm rot="5400000" flipH="1" flipV="1">
            <a:off x="4440639" y="1845849"/>
            <a:ext cx="320668" cy="220108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98758" y="2285992"/>
            <a:ext cx="1058862" cy="857250"/>
          </a:xfrm>
          <a:prstGeom prst="rect">
            <a:avLst/>
          </a:prstGeom>
          <a:noFill/>
        </p:spPr>
      </p:pic>
      <p:pic>
        <p:nvPicPr>
          <p:cNvPr id="2052" name="Picture 4" descr="C:\Users\Stefan\AppData\Local\Microsoft\Windows\Temporary Internet Files\Content.IE5\QXSOLK21\MCj04040430000[1]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 flipH="1">
            <a:off x="3000364" y="1428736"/>
            <a:ext cx="2038371" cy="18415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broadcast channel</a:t>
            </a:r>
          </a:p>
        </p:txBody>
      </p:sp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9275" y="2359024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14810" y="4988494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86512" y="3929066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8794" y="3841745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4929190" y="4917056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29190" y="4917056"/>
                <a:ext cx="500062" cy="461665"/>
              </a:xfrm>
              <a:prstGeom prst="rect">
                <a:avLst/>
              </a:prstGeom>
              <a:blipFill rotWithShape="0">
                <a:blip r:embed="rId9"/>
                <a:stretch>
                  <a:fillRect l="-3659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500166" y="3857628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00166" y="3857628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6286512" y="235743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6512" y="2357430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2417758" y="2285992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17758" y="2285992"/>
                <a:ext cx="58702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 Box 10"/>
              <p:cNvSpPr txBox="1">
                <a:spLocks noChangeArrowheads="1"/>
              </p:cNvSpPr>
              <p:nvPr/>
            </p:nvSpPr>
            <p:spPr bwMode="auto">
              <a:xfrm>
                <a:off x="7215206" y="3857628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15206" y="3857628"/>
                <a:ext cx="587020" cy="461665"/>
              </a:xfrm>
              <a:prstGeom prst="rect">
                <a:avLst/>
              </a:prstGeom>
              <a:blipFill rotWithShape="0">
                <a:blip r:embed="rId13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3071802" y="2786058"/>
            <a:ext cx="4122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m</a:t>
            </a:r>
          </a:p>
        </p:txBody>
      </p:sp>
      <p:cxnSp>
        <p:nvCxnSpPr>
          <p:cNvPr id="21" name="Straight Arrow Connector 20"/>
          <p:cNvCxnSpPr>
            <a:stCxn id="4" idx="2"/>
            <a:endCxn id="8" idx="3"/>
          </p:cNvCxnSpPr>
          <p:nvPr/>
        </p:nvCxnSpPr>
        <p:spPr>
          <a:xfrm rot="5400000">
            <a:off x="2557450" y="3555987"/>
            <a:ext cx="1183484" cy="3579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6200000" flipH="1">
            <a:off x="3036083" y="3464719"/>
            <a:ext cx="1857388" cy="121444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16200000" flipH="1">
            <a:off x="4279498" y="2221306"/>
            <a:ext cx="1257312" cy="295832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071802" y="2786058"/>
            <a:ext cx="4122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71802" y="2786058"/>
            <a:ext cx="4122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3071802" y="2786058"/>
            <a:ext cx="4122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m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84829" y="6188338"/>
            <a:ext cx="8118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Every player receives </a:t>
            </a:r>
            <a:r>
              <a:rPr lang="en-US" sz="2000" b="1" dirty="0">
                <a:solidFill>
                  <a:srgbClr val="FF0000"/>
                </a:solidFill>
              </a:rPr>
              <a:t>the same </a:t>
            </a:r>
            <a:r>
              <a:rPr lang="en-US" sz="2000" dirty="0"/>
              <a:t>message (even if the sender is malicious).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71802" y="2786058"/>
            <a:ext cx="412292" cy="40011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3071802" y="2786058"/>
                <a:ext cx="478016" cy="40011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US" sz="2000" b="1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2" y="2786058"/>
                <a:ext cx="478016" cy="400110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627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0.25 3.33333E-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162 L 0.1434 0.3076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1530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6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0.00162 L 0.34809 0.2027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1" y="1004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03854 0.19051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951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33333E-6 L -0.03854 0.1905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9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42" grpId="0" animBg="1"/>
      <p:bldP spid="43" grpId="0" animBg="1"/>
      <p:bldP spid="45" grpId="0" animBg="1"/>
      <p:bldP spid="46" grpId="0"/>
      <p:bldP spid="4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13184" y="135268"/>
            <a:ext cx="8229600" cy="490066"/>
          </a:xfrm>
        </p:spPr>
        <p:txBody>
          <a:bodyPr>
            <a:normAutofit fontScale="90000"/>
          </a:bodyPr>
          <a:lstStyle/>
          <a:p>
            <a:r>
              <a:rPr lang="en-US" dirty="0"/>
              <a:t>Byzantine Agreement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357187" y="733346"/>
                <a:ext cx="8496944" cy="180020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000" dirty="0"/>
                  <a:t>A classical problem in distributed computing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[</a:t>
                </a:r>
                <a:r>
                  <a:rPr lang="en-US" sz="2000" b="1" dirty="0" err="1">
                    <a:solidFill>
                      <a:srgbClr val="00B050"/>
                    </a:solidFill>
                  </a:rPr>
                  <a:t>Lamport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, </a:t>
                </a:r>
                <a:r>
                  <a:rPr lang="en-US" sz="2000" b="1" dirty="0" err="1">
                    <a:solidFill>
                      <a:srgbClr val="00B050"/>
                    </a:solidFill>
                  </a:rPr>
                  <a:t>Shostak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, Pease, 1982]</a:t>
                </a:r>
                <a:r>
                  <a:rPr lang="en-US" sz="2000" dirty="0"/>
                  <a:t>:</a:t>
                </a:r>
              </a:p>
              <a:p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000" dirty="0"/>
                  <a:t> generals (connected with private channels) want to reach a consensus</a:t>
                </a:r>
              </a:p>
              <a:p>
                <a:r>
                  <a:rPr lang="en-US" sz="2000" dirty="0"/>
                  <a:t>there may be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sz="2000" dirty="0"/>
                  <a:t> traitors among them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87" y="733346"/>
                <a:ext cx="8496944" cy="1800200"/>
              </a:xfrm>
              <a:blipFill rotWithShape="0">
                <a:blip r:embed="rId2"/>
                <a:stretch>
                  <a:fillRect l="-790" t="-337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62012" y="5153513"/>
            <a:ext cx="1008112" cy="1230661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18196" y="2191893"/>
            <a:ext cx="1008112" cy="1230661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62412" y="5153513"/>
            <a:ext cx="1008112" cy="1230661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9964" y="3065281"/>
            <a:ext cx="1008112" cy="1230661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34420" y="2633233"/>
            <a:ext cx="1008112" cy="1230661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8156" y="3857370"/>
            <a:ext cx="1739656" cy="1800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PoleTekstowe 9"/>
              <p:cNvSpPr txBox="1"/>
              <p:nvPr/>
            </p:nvSpPr>
            <p:spPr>
              <a:xfrm>
                <a:off x="2005845" y="5742352"/>
                <a:ext cx="1993954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  <m:r>
                      <a:rPr lang="pl-PL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 {</a:t>
                </a:r>
                <a:r>
                  <a:rPr lang="en-US" b="1" dirty="0">
                    <a:solidFill>
                      <a:srgbClr val="FF0000"/>
                    </a:solidFill>
                  </a:rPr>
                  <a:t>attack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retreat</a:t>
                </a:r>
                <a:r>
                  <a:rPr lang="pl-PL" b="1" dirty="0">
                    <a:solidFill>
                      <a:srgbClr val="FF0000"/>
                    </a:solidFill>
                  </a:rPr>
                  <a:t>}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PoleTekstow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845" y="5742352"/>
                <a:ext cx="1993954" cy="64633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PoleTekstowe 10"/>
              <p:cNvSpPr txBox="1"/>
              <p:nvPr/>
            </p:nvSpPr>
            <p:spPr>
              <a:xfrm>
                <a:off x="5790404" y="3569337"/>
                <a:ext cx="1810897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pl-PL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 {</a:t>
                </a:r>
                <a:r>
                  <a:rPr lang="en-US" b="1" dirty="0">
                    <a:solidFill>
                      <a:srgbClr val="FF0000"/>
                    </a:solidFill>
                  </a:rPr>
                  <a:t>attack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retreat</a:t>
                </a:r>
                <a:r>
                  <a:rPr lang="pl-PL" b="1" dirty="0">
                    <a:solidFill>
                      <a:srgbClr val="FF0000"/>
                    </a:solidFill>
                  </a:rPr>
                  <a:t>}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PoleTekstowe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404" y="3569337"/>
                <a:ext cx="1810897" cy="64633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PoleTekstowe 11"/>
              <p:cNvSpPr txBox="1"/>
              <p:nvPr/>
            </p:nvSpPr>
            <p:spPr>
              <a:xfrm>
                <a:off x="3419029" y="2968362"/>
                <a:ext cx="2006445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pl-PL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 {</a:t>
                </a:r>
                <a:r>
                  <a:rPr lang="en-US" b="1" dirty="0">
                    <a:solidFill>
                      <a:srgbClr val="FF0000"/>
                    </a:solidFill>
                  </a:rPr>
                  <a:t>attack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retreat</a:t>
                </a:r>
                <a:r>
                  <a:rPr lang="pl-PL" b="1" dirty="0">
                    <a:solidFill>
                      <a:srgbClr val="FF0000"/>
                    </a:solidFill>
                  </a:rPr>
                  <a:t>}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PoleTekstow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9029" y="2968362"/>
                <a:ext cx="2006445" cy="6463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PoleTekstowe 12"/>
              <p:cNvSpPr txBox="1"/>
              <p:nvPr/>
            </p:nvSpPr>
            <p:spPr>
              <a:xfrm>
                <a:off x="1368796" y="4073393"/>
                <a:ext cx="1952094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</m:sub>
                    </m:sSub>
                    <m:r>
                      <a:rPr lang="pl-PL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 {</a:t>
                </a:r>
                <a:r>
                  <a:rPr lang="en-US" b="1" dirty="0">
                    <a:solidFill>
                      <a:srgbClr val="FF0000"/>
                    </a:solidFill>
                  </a:rPr>
                  <a:t>attack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retreat</a:t>
                </a:r>
                <a:r>
                  <a:rPr lang="pl-PL" b="1" dirty="0">
                    <a:solidFill>
                      <a:srgbClr val="FF0000"/>
                    </a:solidFill>
                  </a:rPr>
                  <a:t>}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PoleTekstowe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8796" y="4073393"/>
                <a:ext cx="1952094" cy="6463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Tekstowe 13"/>
              <p:cNvSpPr txBox="1"/>
              <p:nvPr/>
            </p:nvSpPr>
            <p:spPr>
              <a:xfrm>
                <a:off x="5646388" y="5711746"/>
                <a:ext cx="1865156" cy="64633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pl-PL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pl-PL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pl-PL" b="1" dirty="0">
                    <a:solidFill>
                      <a:srgbClr val="FF0000"/>
                    </a:solidFill>
                  </a:rPr>
                  <a:t> {</a:t>
                </a:r>
                <a:r>
                  <a:rPr lang="en-US" b="1" dirty="0">
                    <a:solidFill>
                      <a:srgbClr val="FF0000"/>
                    </a:solidFill>
                  </a:rPr>
                  <a:t>attack</a:t>
                </a:r>
                <a:r>
                  <a:rPr lang="pl-PL" b="1" dirty="0">
                    <a:solidFill>
                      <a:srgbClr val="FF0000"/>
                    </a:solidFill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</a:rPr>
                  <a:t>retreat</a:t>
                </a:r>
                <a:r>
                  <a:rPr lang="pl-PL" b="1" dirty="0">
                    <a:solidFill>
                      <a:srgbClr val="FF0000"/>
                    </a:solidFill>
                  </a:rPr>
                  <a:t>}</a:t>
                </a:r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Pole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388" y="5711746"/>
                <a:ext cx="1865156" cy="64633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5519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have the following requirements</a:t>
                </a:r>
                <a:endParaRPr lang="pl-PL" dirty="0"/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Non-triviality</a:t>
                </a:r>
                <a:r>
                  <a:rPr lang="en-US" dirty="0"/>
                  <a:t>: If all </a:t>
                </a:r>
                <a:r>
                  <a:rPr lang="pl-PL" dirty="0"/>
                  <a:t>loyal </a:t>
                </a:r>
                <a:r>
                  <a:rPr lang="en-US" dirty="0"/>
                  <a:t>generals have the same input bit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 then, the only possible decision value of the loyal generals is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Agreement</a:t>
                </a:r>
                <a:r>
                  <a:rPr lang="en-US" dirty="0"/>
                  <a:t>: The loyal generals should agree on the decision. </a:t>
                </a:r>
              </a:p>
              <a:p>
                <a:r>
                  <a:rPr lang="en-US" b="1" dirty="0">
                    <a:solidFill>
                      <a:srgbClr val="00B050"/>
                    </a:solidFill>
                  </a:rPr>
                  <a:t>Limited bureaucracy</a:t>
                </a:r>
                <a:r>
                  <a:rPr lang="en-US" dirty="0"/>
                  <a:t>: The protocol must terminate</a:t>
                </a:r>
                <a:endParaRPr lang="pl-P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381" r="-2087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46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04257" y="241710"/>
            <a:ext cx="7886700" cy="1325563"/>
          </a:xfrm>
        </p:spPr>
        <p:txBody>
          <a:bodyPr/>
          <a:lstStyle/>
          <a:p>
            <a:r>
              <a:rPr lang="en-US" dirty="0"/>
              <a:t>A classical result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420888"/>
                <a:ext cx="8229600" cy="37052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Byzantine agreement is possible if and only if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&lt; 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4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420888"/>
                <a:ext cx="8229600" cy="3705275"/>
              </a:xfrm>
              <a:blipFill rotWithShape="0">
                <a:blip r:embed="rId2"/>
                <a:stretch>
                  <a:fillRect l="-1481" t="-279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32594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Broadcast channel vs. byzantine agreement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dirty="0"/>
                  <a:t>If the </a:t>
                </a:r>
                <a:r>
                  <a:rPr lang="en-US" b="1" dirty="0">
                    <a:solidFill>
                      <a:srgbClr val="7030A0"/>
                    </a:solidFill>
                  </a:rPr>
                  <a:t>broadcast channel </a:t>
                </a:r>
                <a:r>
                  <a:rPr lang="en-US" dirty="0"/>
                  <a:t>is available then the </a:t>
                </a:r>
                <a:r>
                  <a:rPr lang="en-US" b="1" dirty="0">
                    <a:solidFill>
                      <a:srgbClr val="0070C0"/>
                    </a:solidFill>
                  </a:rPr>
                  <a:t>byzantine agreement </a:t>
                </a:r>
                <a:r>
                  <a:rPr lang="en-US" dirty="0"/>
                  <a:t>can be achieved as follows:</a:t>
                </a:r>
              </a:p>
              <a:p>
                <a:pPr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every party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dirty="0"/>
                  <a:t> broadcasts her 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aseline="-25000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majority of the broadcasted values is the agreed value.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2805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0034" y="2500306"/>
            <a:ext cx="8229600" cy="2428892"/>
          </a:xfr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buNone/>
            </a:pPr>
            <a:r>
              <a:rPr lang="en-US" dirty="0"/>
              <a:t>In the </a:t>
            </a:r>
            <a:r>
              <a:rPr lang="en-US" b="1" dirty="0">
                <a:solidFill>
                  <a:srgbClr val="0070C0"/>
                </a:solidFill>
              </a:rPr>
              <a:t>information-theoretic settings</a:t>
            </a:r>
            <a:r>
              <a:rPr lang="en-US" dirty="0"/>
              <a:t>:</a:t>
            </a:r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a broadcast channel can be “emulated” by a multiparty protocol.</a:t>
            </a:r>
          </a:p>
        </p:txBody>
      </p:sp>
    </p:spTree>
    <p:extLst>
      <p:ext uri="{BB962C8B-B14F-4D97-AF65-F5344CB8AC3E}">
        <p14:creationId xmlns:p14="http://schemas.microsoft.com/office/powerpoint/2010/main" val="2352595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20" y="356305"/>
            <a:ext cx="8372476" cy="1143000"/>
          </a:xfrm>
        </p:spPr>
        <p:txBody>
          <a:bodyPr/>
          <a:lstStyle/>
          <a:p>
            <a:r>
              <a:rPr lang="en-US" dirty="0"/>
              <a:t>Emulation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75150" y="1785926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05670" y="1787520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62644" y="4854371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548656" y="3711363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33748" y="3766918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5977024" y="4782933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7024" y="4782933"/>
                <a:ext cx="50006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2410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405120" y="3782801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5120" y="3782801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7262907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2907" y="1785926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3394150" y="178592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4150" y="1785926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762442" y="2285986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442" y="2285986"/>
                <a:ext cx="1372838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91206" y="5925941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206" y="5925941"/>
                <a:ext cx="1372838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762310" y="4782933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2310" y="4782933"/>
                <a:ext cx="1372838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762442" y="2714614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2442" y="2714614"/>
                <a:ext cx="1372838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77089" y="2714620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089" y="2714620"/>
                <a:ext cx="1372838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8656" y="4711495"/>
                <a:ext cx="1372838" cy="369332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output: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656" y="4711495"/>
                <a:ext cx="1372838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 Box 10"/>
              <p:cNvSpPr txBox="1">
                <a:spLocks noChangeArrowheads="1"/>
              </p:cNvSpPr>
              <p:nvPr/>
            </p:nvSpPr>
            <p:spPr bwMode="auto">
              <a:xfrm>
                <a:off x="8334474" y="342900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34474" y="3429000"/>
                <a:ext cx="587020" cy="461665"/>
              </a:xfrm>
              <a:prstGeom prst="rect">
                <a:avLst/>
              </a:prstGeom>
              <a:blipFill rotWithShape="0">
                <a:blip r:embed="rId18"/>
                <a:stretch>
                  <a:fillRect b="-533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" descr="C:\Users\Stefan\AppData\Local\Microsoft\Windows\Temporary Internet Files\Content.IE5\VFSGDNK1\MCj01571970000[1].wmf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143504" y="3071810"/>
            <a:ext cx="1214446" cy="1623662"/>
          </a:xfrm>
          <a:prstGeom prst="rect">
            <a:avLst/>
          </a:prstGeom>
          <a:noFill/>
        </p:spPr>
      </p:pic>
      <p:cxnSp>
        <p:nvCxnSpPr>
          <p:cNvPr id="25" name="Shape 24"/>
          <p:cNvCxnSpPr>
            <a:stCxn id="14" idx="3"/>
            <a:endCxn id="24" idx="0"/>
          </p:cNvCxnSpPr>
          <p:nvPr/>
        </p:nvCxnSpPr>
        <p:spPr>
          <a:xfrm>
            <a:off x="5135280" y="2470652"/>
            <a:ext cx="615447" cy="601158"/>
          </a:xfrm>
          <a:prstGeom prst="curved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hape 29"/>
          <p:cNvCxnSpPr>
            <a:stCxn id="24" idx="0"/>
            <a:endCxn id="20" idx="3"/>
          </p:cNvCxnSpPr>
          <p:nvPr/>
        </p:nvCxnSpPr>
        <p:spPr>
          <a:xfrm rot="16200000" flipV="1">
            <a:off x="5356739" y="2677821"/>
            <a:ext cx="172530" cy="615447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hape 30"/>
          <p:cNvCxnSpPr>
            <a:stCxn id="24" idx="0"/>
            <a:endCxn id="21" idx="1"/>
          </p:cNvCxnSpPr>
          <p:nvPr/>
        </p:nvCxnSpPr>
        <p:spPr>
          <a:xfrm rot="5400000" flipH="1" flipV="1">
            <a:off x="6027646" y="2622367"/>
            <a:ext cx="172524" cy="726362"/>
          </a:xfrm>
          <a:prstGeom prst="curvedConnector2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4" idx="3"/>
            <a:endCxn id="22" idx="1"/>
          </p:cNvCxnSpPr>
          <p:nvPr/>
        </p:nvCxnSpPr>
        <p:spPr>
          <a:xfrm>
            <a:off x="6357950" y="3883641"/>
            <a:ext cx="1190706" cy="1012520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hape 32"/>
          <p:cNvCxnSpPr>
            <a:stCxn id="24" idx="2"/>
            <a:endCxn id="18" idx="3"/>
          </p:cNvCxnSpPr>
          <p:nvPr/>
        </p:nvCxnSpPr>
        <p:spPr>
          <a:xfrm rot="16200000" flipH="1">
            <a:off x="5449818" y="4996380"/>
            <a:ext cx="1415135" cy="813317"/>
          </a:xfrm>
          <a:prstGeom prst="curvedConnector4">
            <a:avLst>
              <a:gd name="adj1" fmla="val 43475"/>
              <a:gd name="adj2" fmla="val 128107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33"/>
          <p:cNvCxnSpPr>
            <a:stCxn id="24" idx="1"/>
            <a:endCxn id="19" idx="3"/>
          </p:cNvCxnSpPr>
          <p:nvPr/>
        </p:nvCxnSpPr>
        <p:spPr>
          <a:xfrm rot="10800000" flipV="1">
            <a:off x="4135148" y="3883641"/>
            <a:ext cx="1008356" cy="1083958"/>
          </a:xfrm>
          <a:prstGeom prst="curved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14282" y="5429264"/>
                <a:ext cx="4408206" cy="120032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So, this is the reason, why in the information theoretic, active case we have 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2" y="5429264"/>
                <a:ext cx="4408206" cy="1200329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Picture 9" descr="MCj04298270000[1]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285720" y="3857628"/>
            <a:ext cx="1163638" cy="142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18364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3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Idea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928670"/>
            <a:ext cx="8229600" cy="1757362"/>
          </a:xfrm>
        </p:spPr>
        <p:txBody>
          <a:bodyPr/>
          <a:lstStyle/>
          <a:p>
            <a:pPr>
              <a:buNone/>
            </a:pPr>
            <a:r>
              <a:rPr lang="en-US" dirty="0"/>
              <a:t>Allow the parties to use a broadcast channel.</a:t>
            </a:r>
          </a:p>
          <a:p>
            <a:pPr>
              <a:buNone/>
            </a:pPr>
            <a:r>
              <a:rPr lang="en-US" dirty="0"/>
              <a:t>We get: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970164"/>
                  </p:ext>
                </p:extLst>
              </p:nvPr>
            </p:nvGraphicFramePr>
            <p:xfrm>
              <a:off x="357158" y="2357430"/>
              <a:ext cx="8358243" cy="36576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8608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78608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2786081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setting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adversary</a:t>
                          </a:r>
                        </a:p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>
                              <a:solidFill>
                                <a:schemeClr val="tx1"/>
                              </a:solidFill>
                            </a:rPr>
                            <a:t>conditio</a:t>
                          </a:r>
                          <a:r>
                            <a:rPr lang="en-US" sz="2400" baseline="0" dirty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information-theoretic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passive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/>
                            <a:t>information-theoretic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active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/>
                            <a:t>information-theoretic</a:t>
                          </a:r>
                          <a:br>
                            <a:rPr lang="en-US" sz="2400" b="1" dirty="0"/>
                          </a:br>
                          <a:r>
                            <a:rPr lang="en-US" sz="2400" b="1" dirty="0"/>
                            <a:t>(with</a:t>
                          </a:r>
                          <a:r>
                            <a:rPr lang="en-US" sz="2400" b="1" baseline="0" dirty="0"/>
                            <a:t> broadcast)</a:t>
                          </a:r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/>
                            <a:t>active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sz="2400" b="1" i="1" baseline="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7970164"/>
                  </p:ext>
                </p:extLst>
              </p:nvPr>
            </p:nvGraphicFramePr>
            <p:xfrm>
              <a:off x="357158" y="2357430"/>
              <a:ext cx="8358243" cy="3657600"/>
            </p:xfrm>
            <a:graphic>
              <a:graphicData uri="http://schemas.openxmlformats.org/drawingml/2006/table">
                <a:tbl>
                  <a:tblPr firstRow="1" bandRow="1">
                    <a:tableStyleId>{93296810-A885-4BE3-A3E7-6D5BEEA58F35}</a:tableStyleId>
                  </a:tblPr>
                  <a:tblGrid>
                    <a:gridCol w="2786081"/>
                    <a:gridCol w="2786081"/>
                    <a:gridCol w="2786081"/>
                  </a:tblGrid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setting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adversary</a:t>
                          </a:r>
                        </a:p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type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>
                              <a:solidFill>
                                <a:schemeClr val="tx1"/>
                              </a:solidFill>
                            </a:rPr>
                            <a:t>conditio</a:t>
                          </a:r>
                          <a:r>
                            <a:rPr lang="en-US" sz="2400" baseline="0" dirty="0" smtClean="0">
                              <a:solidFill>
                                <a:schemeClr val="tx1"/>
                              </a:solidFill>
                            </a:rPr>
                            <a:t>n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information-theoretic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passive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438" t="-105185" r="-875" b="-262222"/>
                          </a:stretch>
                        </a:blipFill>
                      </a:tcPr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smtClean="0"/>
                            <a:t>information-theoretic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smtClean="0"/>
                            <a:t>active</a:t>
                          </a:r>
                          <a:endParaRPr 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438" t="-203676" r="-875" b="-160294"/>
                          </a:stretch>
                        </a:blipFill>
                      </a:tcPr>
                    </a:tc>
                  </a:tr>
                  <a:tr h="118872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1" dirty="0" smtClean="0"/>
                            <a:t>information-theoretic</a:t>
                          </a:r>
                          <a:br>
                            <a:rPr lang="en-US" sz="2400" b="1" dirty="0" smtClean="0"/>
                          </a:br>
                          <a:r>
                            <a:rPr lang="en-US" sz="2400" b="1" dirty="0" smtClean="0"/>
                            <a:t>(with</a:t>
                          </a:r>
                          <a:r>
                            <a:rPr lang="en-US" sz="2400" b="1" baseline="0" dirty="0" smtClean="0"/>
                            <a:t> broadcast)</a:t>
                          </a:r>
                          <a:endParaRPr lang="en-US" sz="2400" b="1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b="1" dirty="0" smtClean="0"/>
                            <a:t>active</a:t>
                          </a:r>
                          <a:endParaRPr lang="en-US" sz="2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00438" t="-211795" r="-875" b="-1179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200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526" y="1481933"/>
            <a:ext cx="6929486" cy="4446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Definitions and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Security against the threshold adversaries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Applications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514350">
              <a:buNone/>
            </a:pPr>
            <a:endParaRPr lang="en-US" sz="28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Left Arrow 3"/>
          <p:cNvSpPr/>
          <p:nvPr/>
        </p:nvSpPr>
        <p:spPr>
          <a:xfrm flipH="1">
            <a:off x="871789" y="3455028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42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39" y="107074"/>
            <a:ext cx="8560229" cy="1325563"/>
          </a:xfrm>
        </p:spPr>
        <p:txBody>
          <a:bodyPr/>
          <a:lstStyle/>
          <a:p>
            <a:r>
              <a:rPr lang="en-US" dirty="0"/>
              <a:t>How to construct such protocols?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The general scheme is like in the two-party case: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Represent the </a:t>
            </a:r>
            <a:r>
              <a:rPr lang="en-US" b="1" dirty="0">
                <a:solidFill>
                  <a:srgbClr val="0070C0"/>
                </a:solidFill>
              </a:rPr>
              <a:t>function as a circuit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Let </a:t>
            </a:r>
            <a:r>
              <a:rPr lang="en-US" b="1" dirty="0">
                <a:solidFill>
                  <a:srgbClr val="0070C0"/>
                </a:solidFill>
              </a:rPr>
              <a:t>every party “share” her input </a:t>
            </a:r>
            <a:r>
              <a:rPr lang="en-US" dirty="0"/>
              <a:t>with the other parties.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Evaluate the circuit gate-by-gate </a:t>
            </a:r>
            <a:br>
              <a:rPr lang="en-US" dirty="0"/>
            </a:br>
            <a:r>
              <a:rPr lang="en-US" dirty="0"/>
              <a:t>(maintaining the invariant that the values of the intermediary gates are shared between the parties)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70C0"/>
                </a:solidFill>
              </a:rPr>
              <a:t>Reconstruct the output</a:t>
            </a:r>
            <a:r>
              <a:rPr lang="en-US" dirty="0"/>
              <a:t>.</a:t>
            </a:r>
          </a:p>
        </p:txBody>
      </p:sp>
      <p:sp>
        <p:nvSpPr>
          <p:cNvPr id="4" name="Rectangular Callout 3"/>
          <p:cNvSpPr/>
          <p:nvPr/>
        </p:nvSpPr>
        <p:spPr>
          <a:xfrm>
            <a:off x="2214546" y="2714620"/>
            <a:ext cx="6215106" cy="428628"/>
          </a:xfrm>
          <a:prstGeom prst="wedgeRectCallout">
            <a:avLst>
              <a:gd name="adj1" fmla="val 7714"/>
              <a:gd name="adj2" fmla="val -10827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usually</a:t>
            </a:r>
            <a:r>
              <a:rPr lang="en-US" sz="2400" dirty="0"/>
              <a:t>: arithmetic circuit over some field</a:t>
            </a:r>
          </a:p>
        </p:txBody>
      </p:sp>
    </p:spTree>
    <p:extLst>
      <p:ext uri="{BB962C8B-B14F-4D97-AF65-F5344CB8AC3E}">
        <p14:creationId xmlns:p14="http://schemas.microsoft.com/office/powerpoint/2010/main" val="28352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440" y="196344"/>
            <a:ext cx="8229600" cy="1143000"/>
          </a:xfrm>
        </p:spPr>
        <p:txBody>
          <a:bodyPr/>
          <a:lstStyle/>
          <a:p>
            <a:r>
              <a:rPr lang="en-US" dirty="0"/>
              <a:t>Multi-party computations (MPC)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21742" y="2696680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80689" y="2698268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09166" y="4768376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52174" y="4125434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180406" y="4038113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2261512" y="4839809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1512" y="4839809"/>
                <a:ext cx="50006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659"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751778" y="405399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778" y="4053996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4037926" y="2696674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37926" y="2696674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1240742" y="269668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0742" y="2696680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609430" y="3982558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09430" y="3982558"/>
                <a:ext cx="58702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1108968" y="469693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968" y="4696938"/>
                <a:ext cx="10001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609034" y="3196740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34" y="3196740"/>
                <a:ext cx="100013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3252108" y="3196740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108" y="3196740"/>
                <a:ext cx="100013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3752174" y="469693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2174" y="4696938"/>
                <a:ext cx="100013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609166" y="541131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9166" y="5411318"/>
                <a:ext cx="1000132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165891" y="1839418"/>
                <a:ext cx="3585422" cy="1569660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they want to compute some value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r>
                  <a:rPr lang="en-US" sz="2400" dirty="0"/>
                  <a:t>for a publicly-known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5891" y="1839418"/>
                <a:ext cx="3585422" cy="156966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08836" y="1625104"/>
            <a:ext cx="2857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 group of parties: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5184025" y="3638048"/>
                <a:ext cx="3567288" cy="267765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Before we considered this problem for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pl-PL" sz="2400" dirty="0"/>
                  <a:t> </a:t>
                </a:r>
                <a:r>
                  <a:rPr lang="en-US" sz="2400" dirty="0"/>
                  <a:t>parties.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Now, we are interested in arbitrary groups of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parties.</a:t>
                </a: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4025" y="3638048"/>
                <a:ext cx="3567288" cy="2677656"/>
              </a:xfrm>
              <a:prstGeom prst="rect">
                <a:avLst/>
              </a:prstGeom>
              <a:blipFill rotWithShape="0"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/>
              <p:cNvSpPr/>
              <p:nvPr/>
            </p:nvSpPr>
            <p:spPr>
              <a:xfrm>
                <a:off x="2041758" y="3656752"/>
                <a:ext cx="2074607" cy="646331"/>
              </a:xfrm>
              <a:prstGeom prst="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output</a:t>
                </a:r>
                <a:br>
                  <a:rPr lang="en-US" b="1" dirty="0">
                    <a:solidFill>
                      <a:srgbClr val="C00000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Rectangle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1758" y="3656752"/>
                <a:ext cx="2074607" cy="646331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Curved Connector 35"/>
          <p:cNvCxnSpPr>
            <a:stCxn id="32" idx="0"/>
            <a:endCxn id="5" idx="0"/>
          </p:cNvCxnSpPr>
          <p:nvPr/>
        </p:nvCxnSpPr>
        <p:spPr>
          <a:xfrm rot="5400000" flipH="1" flipV="1">
            <a:off x="2925662" y="2851668"/>
            <a:ext cx="958484" cy="651684"/>
          </a:xfrm>
          <a:prstGeom prst="curvedConnector3">
            <a:avLst>
              <a:gd name="adj1" fmla="val 123850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/>
          <p:cNvCxnSpPr>
            <a:stCxn id="32" idx="0"/>
            <a:endCxn id="4" idx="0"/>
          </p:cNvCxnSpPr>
          <p:nvPr/>
        </p:nvCxnSpPr>
        <p:spPr>
          <a:xfrm rot="16200000" flipV="1">
            <a:off x="2135082" y="2712771"/>
            <a:ext cx="960072" cy="927889"/>
          </a:xfrm>
          <a:prstGeom prst="curvedConnector3">
            <a:avLst>
              <a:gd name="adj1" fmla="val 123811"/>
            </a:avLst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  <a:endCxn id="7" idx="0"/>
          </p:cNvCxnSpPr>
          <p:nvPr/>
        </p:nvCxnSpPr>
        <p:spPr>
          <a:xfrm>
            <a:off x="4116365" y="3979918"/>
            <a:ext cx="131109" cy="145516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2" idx="1"/>
            <a:endCxn id="8" idx="0"/>
          </p:cNvCxnSpPr>
          <p:nvPr/>
        </p:nvCxnSpPr>
        <p:spPr>
          <a:xfrm flipH="1">
            <a:off x="1701106" y="3979918"/>
            <a:ext cx="340652" cy="5819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32" idx="2"/>
            <a:endCxn id="6" idx="0"/>
          </p:cNvCxnSpPr>
          <p:nvPr/>
        </p:nvCxnSpPr>
        <p:spPr>
          <a:xfrm>
            <a:off x="3079062" y="4303083"/>
            <a:ext cx="16673" cy="465293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215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18" grpId="0" animBg="1"/>
      <p:bldP spid="26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928670"/>
          </a:xfrm>
        </p:spPr>
        <p:txBody>
          <a:bodyPr>
            <a:normAutofit fontScale="90000"/>
          </a:bodyPr>
          <a:lstStyle/>
          <a:p>
            <a:r>
              <a:rPr lang="en-US" dirty="0"/>
              <a:t>Arithmetic circuits (over a field </a:t>
            </a:r>
            <a:r>
              <a:rPr lang="en-US" b="1" dirty="0">
                <a:solidFill>
                  <a:srgbClr val="FF0000"/>
                </a:solidFill>
              </a:rPr>
              <a:t>F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35729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290" y="5643578"/>
                <a:ext cx="571504" cy="42862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07167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670" y="5643578"/>
                <a:ext cx="571504" cy="42862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78605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5643578"/>
                <a:ext cx="571504" cy="42862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50043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0430" y="5643578"/>
                <a:ext cx="571504" cy="428628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421481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4810" y="5643578"/>
                <a:ext cx="571504" cy="4286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92919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190" y="5643578"/>
                <a:ext cx="571504" cy="42862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5643570" y="5643578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3570" y="5643578"/>
                <a:ext cx="571504" cy="428628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6357950" y="5643578"/>
                <a:ext cx="511056" cy="42862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𝟕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7950" y="5643578"/>
                <a:ext cx="511056" cy="42862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/>
          <p:cNvSpPr/>
          <p:nvPr/>
        </p:nvSpPr>
        <p:spPr>
          <a:xfrm>
            <a:off x="5643570" y="407194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b="1" dirty="0"/>
              <a:t>+</a:t>
            </a:r>
            <a:endParaRPr lang="en-US" b="1" dirty="0"/>
          </a:p>
        </p:txBody>
      </p:sp>
      <p:sp>
        <p:nvSpPr>
          <p:cNvPr id="26" name="Rectangle 25"/>
          <p:cNvSpPr/>
          <p:nvPr/>
        </p:nvSpPr>
        <p:spPr>
          <a:xfrm>
            <a:off x="6072198" y="3071810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t-IT" sz="4400" b="1" baseline="-18000" dirty="0">
                <a:solidFill>
                  <a:prstClr val="black"/>
                </a:solidFill>
              </a:rPr>
              <a:t>*</a:t>
            </a:r>
            <a:endParaRPr lang="en-US" sz="4400" b="1" baseline="-18000" dirty="0">
              <a:solidFill>
                <a:prstClr val="black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3571868" y="2214554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929190" y="407194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500298" y="478632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785918" y="478632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t-IT" sz="4400" b="1" baseline="-18000" dirty="0">
                <a:solidFill>
                  <a:prstClr val="black"/>
                </a:solidFill>
              </a:rPr>
              <a:t>*</a:t>
            </a:r>
            <a:endParaRPr lang="en-US" sz="4400" b="1" baseline="-18000" dirty="0">
              <a:solidFill>
                <a:prstClr val="black"/>
              </a:solidFill>
            </a:endParaRPr>
          </a:p>
        </p:txBody>
      </p:sp>
      <p:cxnSp>
        <p:nvCxnSpPr>
          <p:cNvPr id="35" name="Straight Arrow Connector 34"/>
          <p:cNvCxnSpPr>
            <a:stCxn id="12" idx="0"/>
            <a:endCxn id="22" idx="2"/>
          </p:cNvCxnSpPr>
          <p:nvPr/>
        </p:nvCxnSpPr>
        <p:spPr>
          <a:xfrm rot="16200000" flipV="1">
            <a:off x="5699896" y="4729996"/>
            <a:ext cx="1143008" cy="6841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0"/>
            <a:endCxn id="22" idx="2"/>
          </p:cNvCxnSpPr>
          <p:nvPr/>
        </p:nvCxnSpPr>
        <p:spPr>
          <a:xfrm rot="5400000" flipH="1" flipV="1">
            <a:off x="5357818" y="5072074"/>
            <a:ext cx="11430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0" idx="0"/>
            <a:endCxn id="31" idx="2"/>
          </p:cNvCxnSpPr>
          <p:nvPr/>
        </p:nvCxnSpPr>
        <p:spPr>
          <a:xfrm rot="5400000" flipH="1" flipV="1">
            <a:off x="4643438" y="5072074"/>
            <a:ext cx="1143008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9" idx="0"/>
            <a:endCxn id="97" idx="2"/>
          </p:cNvCxnSpPr>
          <p:nvPr/>
        </p:nvCxnSpPr>
        <p:spPr>
          <a:xfrm rot="5400000" flipH="1" flipV="1">
            <a:off x="3464711" y="4607727"/>
            <a:ext cx="2071702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" idx="0"/>
            <a:endCxn id="33" idx="2"/>
          </p:cNvCxnSpPr>
          <p:nvPr/>
        </p:nvCxnSpPr>
        <p:spPr>
          <a:xfrm rot="5400000" flipH="1" flipV="1">
            <a:off x="1643042" y="5214950"/>
            <a:ext cx="428628" cy="4286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" idx="0"/>
            <a:endCxn id="33" idx="2"/>
          </p:cNvCxnSpPr>
          <p:nvPr/>
        </p:nvCxnSpPr>
        <p:spPr>
          <a:xfrm rot="16200000" flipV="1">
            <a:off x="2000232" y="5286388"/>
            <a:ext cx="428628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" idx="0"/>
            <a:endCxn id="32" idx="2"/>
          </p:cNvCxnSpPr>
          <p:nvPr/>
        </p:nvCxnSpPr>
        <p:spPr>
          <a:xfrm rot="5400000" flipH="1" flipV="1">
            <a:off x="2357422" y="5214950"/>
            <a:ext cx="428628" cy="4286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7" idx="0"/>
            <a:endCxn id="32" idx="2"/>
          </p:cNvCxnSpPr>
          <p:nvPr/>
        </p:nvCxnSpPr>
        <p:spPr>
          <a:xfrm rot="16200000" flipV="1">
            <a:off x="2714612" y="5286388"/>
            <a:ext cx="428628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3143240" y="407194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t-IT" sz="4400" b="1" baseline="-18000" dirty="0">
                <a:solidFill>
                  <a:prstClr val="black"/>
                </a:solidFill>
              </a:rPr>
              <a:t>*</a:t>
            </a:r>
            <a:endParaRPr lang="en-US" sz="4400" b="1" baseline="-18000" dirty="0">
              <a:solidFill>
                <a:prstClr val="black"/>
              </a:solidFill>
            </a:endParaRPr>
          </a:p>
        </p:txBody>
      </p:sp>
      <p:cxnSp>
        <p:nvCxnSpPr>
          <p:cNvPr id="77" name="Straight Arrow Connector 76"/>
          <p:cNvCxnSpPr>
            <a:stCxn id="32" idx="0"/>
            <a:endCxn id="75" idx="2"/>
          </p:cNvCxnSpPr>
          <p:nvPr/>
        </p:nvCxnSpPr>
        <p:spPr>
          <a:xfrm rot="5400000" flipH="1" flipV="1">
            <a:off x="2964645" y="4321975"/>
            <a:ext cx="285752" cy="642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9" idx="0"/>
            <a:endCxn id="75" idx="2"/>
          </p:cNvCxnSpPr>
          <p:nvPr/>
        </p:nvCxnSpPr>
        <p:spPr>
          <a:xfrm rot="16200000" flipV="1">
            <a:off x="3393273" y="4536289"/>
            <a:ext cx="1143008" cy="10715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9" idx="0"/>
            <a:endCxn id="30" idx="2"/>
          </p:cNvCxnSpPr>
          <p:nvPr/>
        </p:nvCxnSpPr>
        <p:spPr>
          <a:xfrm rot="16200000" flipV="1">
            <a:off x="2678893" y="3821909"/>
            <a:ext cx="3000396" cy="6429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0"/>
            <a:endCxn id="30" idx="2"/>
          </p:cNvCxnSpPr>
          <p:nvPr/>
        </p:nvCxnSpPr>
        <p:spPr>
          <a:xfrm rot="5400000" flipH="1" flipV="1">
            <a:off x="2928926" y="3143248"/>
            <a:ext cx="1428760" cy="4286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22" idx="0"/>
            <a:endCxn id="26" idx="2"/>
          </p:cNvCxnSpPr>
          <p:nvPr/>
        </p:nvCxnSpPr>
        <p:spPr>
          <a:xfrm rot="5400000" flipH="1" flipV="1">
            <a:off x="5857884" y="3571876"/>
            <a:ext cx="571504" cy="4286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1785918" y="3071810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+</a:t>
            </a:r>
          </a:p>
        </p:txBody>
      </p:sp>
      <p:cxnSp>
        <p:nvCxnSpPr>
          <p:cNvPr id="92" name="Straight Arrow Connector 91"/>
          <p:cNvCxnSpPr>
            <a:stCxn id="8" idx="0"/>
            <a:endCxn id="90" idx="2"/>
          </p:cNvCxnSpPr>
          <p:nvPr/>
        </p:nvCxnSpPr>
        <p:spPr>
          <a:xfrm rot="16200000" flipV="1">
            <a:off x="1857356" y="3714752"/>
            <a:ext cx="2143140" cy="171451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>
            <a:stCxn id="33" idx="0"/>
            <a:endCxn id="90" idx="2"/>
          </p:cNvCxnSpPr>
          <p:nvPr/>
        </p:nvCxnSpPr>
        <p:spPr>
          <a:xfrm rot="5400000" flipH="1" flipV="1">
            <a:off x="1428728" y="4143380"/>
            <a:ext cx="1285884" cy="158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4214810" y="3143248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t-IT" sz="4400" b="1" baseline="-18000" dirty="0">
                <a:solidFill>
                  <a:prstClr val="black"/>
                </a:solidFill>
              </a:rPr>
              <a:t>*</a:t>
            </a:r>
            <a:endParaRPr lang="en-US" sz="4400" b="1" baseline="-18000" dirty="0">
              <a:solidFill>
                <a:prstClr val="black"/>
              </a:solidFill>
            </a:endParaRPr>
          </a:p>
        </p:txBody>
      </p:sp>
      <p:cxnSp>
        <p:nvCxnSpPr>
          <p:cNvPr id="100" name="Straight Arrow Connector 99"/>
          <p:cNvCxnSpPr>
            <a:stCxn id="8" idx="0"/>
            <a:endCxn id="97" idx="2"/>
          </p:cNvCxnSpPr>
          <p:nvPr/>
        </p:nvCxnSpPr>
        <p:spPr>
          <a:xfrm rot="5400000" flipH="1" flipV="1">
            <a:off x="3107521" y="4250537"/>
            <a:ext cx="2071702" cy="71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143504" y="2285992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it-IT" sz="4400" b="1" baseline="-18000" dirty="0">
                <a:solidFill>
                  <a:prstClr val="black"/>
                </a:solidFill>
              </a:rPr>
              <a:t>*</a:t>
            </a:r>
            <a:endParaRPr lang="en-US" sz="4400" b="1" baseline="-18000" dirty="0">
              <a:solidFill>
                <a:prstClr val="black"/>
              </a:solidFill>
            </a:endParaRPr>
          </a:p>
        </p:txBody>
      </p:sp>
      <p:cxnSp>
        <p:nvCxnSpPr>
          <p:cNvPr id="103" name="Straight Arrow Connector 102"/>
          <p:cNvCxnSpPr>
            <a:stCxn id="31" idx="0"/>
            <a:endCxn id="101" idx="2"/>
          </p:cNvCxnSpPr>
          <p:nvPr/>
        </p:nvCxnSpPr>
        <p:spPr>
          <a:xfrm rot="5400000" flipH="1" flipV="1">
            <a:off x="4643438" y="3286124"/>
            <a:ext cx="1357322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26" idx="0"/>
            <a:endCxn id="101" idx="2"/>
          </p:cNvCxnSpPr>
          <p:nvPr/>
        </p:nvCxnSpPr>
        <p:spPr>
          <a:xfrm rot="16200000" flipV="1">
            <a:off x="5715008" y="2428868"/>
            <a:ext cx="357190" cy="9286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Rectangle 105"/>
              <p:cNvSpPr/>
              <p:nvPr/>
            </p:nvSpPr>
            <p:spPr>
              <a:xfrm>
                <a:off x="2357422" y="1285860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6" name="Rectangle 10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422" y="1285860"/>
                <a:ext cx="571504" cy="428628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" name="Rectangle 116"/>
          <p:cNvSpPr/>
          <p:nvPr/>
        </p:nvSpPr>
        <p:spPr>
          <a:xfrm>
            <a:off x="1428728" y="2214554"/>
            <a:ext cx="571504" cy="4286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4400" b="1" baseline="-18000" dirty="0"/>
              <a:t>*</a:t>
            </a:r>
            <a:endParaRPr lang="en-US" sz="4400" b="1" baseline="-18000" dirty="0"/>
          </a:p>
        </p:txBody>
      </p:sp>
      <p:cxnSp>
        <p:nvCxnSpPr>
          <p:cNvPr id="123" name="Straight Arrow Connector 122"/>
          <p:cNvCxnSpPr>
            <a:stCxn id="90" idx="0"/>
            <a:endCxn id="117" idx="2"/>
          </p:cNvCxnSpPr>
          <p:nvPr/>
        </p:nvCxnSpPr>
        <p:spPr>
          <a:xfrm rot="16200000" flipV="1">
            <a:off x="1678761" y="2678901"/>
            <a:ext cx="428628" cy="3571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117" idx="0"/>
            <a:endCxn id="106" idx="2"/>
          </p:cNvCxnSpPr>
          <p:nvPr/>
        </p:nvCxnSpPr>
        <p:spPr>
          <a:xfrm rot="5400000" flipH="1" flipV="1">
            <a:off x="1928794" y="1500174"/>
            <a:ext cx="500066" cy="9286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Rectangle 126"/>
              <p:cNvSpPr/>
              <p:nvPr/>
            </p:nvSpPr>
            <p:spPr>
              <a:xfrm>
                <a:off x="3071802" y="1285860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7" name="Rectangle 1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1802" y="1285860"/>
                <a:ext cx="571504" cy="4286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Rectangle 127"/>
              <p:cNvSpPr/>
              <p:nvPr/>
            </p:nvSpPr>
            <p:spPr>
              <a:xfrm>
                <a:off x="5214942" y="1285860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8" name="Rectangle 1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942" y="1285860"/>
                <a:ext cx="571504" cy="42862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Rectangle 128"/>
              <p:cNvSpPr/>
              <p:nvPr/>
            </p:nvSpPr>
            <p:spPr>
              <a:xfrm>
                <a:off x="4500562" y="1285860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9" name="Rectangle 1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1285860"/>
                <a:ext cx="571504" cy="428628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Rectangle 129"/>
              <p:cNvSpPr/>
              <p:nvPr/>
            </p:nvSpPr>
            <p:spPr>
              <a:xfrm>
                <a:off x="3786182" y="1285860"/>
                <a:ext cx="571504" cy="42862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0" name="Rectangle 1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6182" y="1285860"/>
                <a:ext cx="571504" cy="428628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2" name="Straight Arrow Connector 131"/>
          <p:cNvCxnSpPr>
            <a:stCxn id="75" idx="0"/>
            <a:endCxn id="127" idx="2"/>
          </p:cNvCxnSpPr>
          <p:nvPr/>
        </p:nvCxnSpPr>
        <p:spPr>
          <a:xfrm rot="16200000" flipV="1">
            <a:off x="2214546" y="2857496"/>
            <a:ext cx="2357454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>
            <a:stCxn id="30" idx="0"/>
            <a:endCxn id="130" idx="2"/>
          </p:cNvCxnSpPr>
          <p:nvPr/>
        </p:nvCxnSpPr>
        <p:spPr>
          <a:xfrm rot="5400000" flipH="1" flipV="1">
            <a:off x="3714744" y="1857364"/>
            <a:ext cx="500066" cy="21431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>
            <a:stCxn id="97" idx="0"/>
            <a:endCxn id="129" idx="2"/>
          </p:cNvCxnSpPr>
          <p:nvPr/>
        </p:nvCxnSpPr>
        <p:spPr>
          <a:xfrm rot="5400000" flipH="1" flipV="1">
            <a:off x="3929058" y="2285992"/>
            <a:ext cx="1428760" cy="28575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1" idx="0"/>
            <a:endCxn id="128" idx="2"/>
          </p:cNvCxnSpPr>
          <p:nvPr/>
        </p:nvCxnSpPr>
        <p:spPr>
          <a:xfrm rot="5400000" flipH="1" flipV="1">
            <a:off x="5179223" y="1964521"/>
            <a:ext cx="571504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Left Arrow 148"/>
          <p:cNvSpPr/>
          <p:nvPr/>
        </p:nvSpPr>
        <p:spPr>
          <a:xfrm>
            <a:off x="7000892" y="5429264"/>
            <a:ext cx="1928826" cy="857256"/>
          </a:xfrm>
          <a:prstGeom prst="lef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input gates</a:t>
            </a:r>
            <a:endParaRPr lang="en-US" b="1" dirty="0"/>
          </a:p>
        </p:txBody>
      </p:sp>
      <p:sp>
        <p:nvSpPr>
          <p:cNvPr id="150" name="Left Arrow 149"/>
          <p:cNvSpPr/>
          <p:nvPr/>
        </p:nvSpPr>
        <p:spPr>
          <a:xfrm>
            <a:off x="7000892" y="1142984"/>
            <a:ext cx="1928826" cy="857256"/>
          </a:xfrm>
          <a:prstGeom prst="lef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/>
              <a:t>output gates</a:t>
            </a:r>
            <a:endParaRPr lang="en-US" b="1" dirty="0"/>
          </a:p>
        </p:txBody>
      </p:sp>
      <p:sp>
        <p:nvSpPr>
          <p:cNvPr id="151" name="Rectangular Callout 150"/>
          <p:cNvSpPr/>
          <p:nvPr/>
        </p:nvSpPr>
        <p:spPr>
          <a:xfrm>
            <a:off x="7314201" y="2035958"/>
            <a:ext cx="1659397" cy="857256"/>
          </a:xfrm>
          <a:prstGeom prst="wedgeRectCallout">
            <a:avLst>
              <a:gd name="adj1" fmla="val -161177"/>
              <a:gd name="adj2" fmla="val 1013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multplication</a:t>
            </a:r>
            <a:endParaRPr lang="en-GB" b="1" dirty="0"/>
          </a:p>
          <a:p>
            <a:pPr algn="ctr"/>
            <a:r>
              <a:rPr lang="en-GB" b="1" dirty="0"/>
              <a:t>gates</a:t>
            </a:r>
            <a:endParaRPr lang="en-US" b="1" dirty="0"/>
          </a:p>
        </p:txBody>
      </p:sp>
      <p:sp>
        <p:nvSpPr>
          <p:cNvPr id="152" name="Rectangular Callout 151"/>
          <p:cNvSpPr/>
          <p:nvPr/>
        </p:nvSpPr>
        <p:spPr>
          <a:xfrm>
            <a:off x="7429520" y="4071942"/>
            <a:ext cx="1428760" cy="642942"/>
          </a:xfrm>
          <a:prstGeom prst="wedgeRectCallout">
            <a:avLst>
              <a:gd name="adj1" fmla="val -141117"/>
              <a:gd name="adj2" fmla="val -635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/>
              <a:t>addition</a:t>
            </a:r>
            <a:br>
              <a:rPr lang="it-IT" b="1" dirty="0"/>
            </a:br>
            <a:r>
              <a:rPr lang="en-GB" b="1" dirty="0"/>
              <a:t>gates</a:t>
            </a:r>
            <a:endParaRPr lang="en-US" b="1" dirty="0"/>
          </a:p>
        </p:txBody>
      </p:sp>
      <p:cxnSp>
        <p:nvCxnSpPr>
          <p:cNvPr id="89" name="Straight Arrow Connector 88"/>
          <p:cNvCxnSpPr>
            <a:stCxn id="12" idx="0"/>
          </p:cNvCxnSpPr>
          <p:nvPr/>
        </p:nvCxnSpPr>
        <p:spPr>
          <a:xfrm rot="16200000" flipV="1">
            <a:off x="5449863" y="4479963"/>
            <a:ext cx="2071702" cy="2555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stCxn id="4" idx="0"/>
            <a:endCxn id="117" idx="2"/>
          </p:cNvCxnSpPr>
          <p:nvPr/>
        </p:nvCxnSpPr>
        <p:spPr>
          <a:xfrm rot="5400000" flipH="1" flipV="1">
            <a:off x="178563" y="4107661"/>
            <a:ext cx="3000396" cy="714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>
            <a:stCxn id="11" idx="0"/>
            <a:endCxn id="31" idx="2"/>
          </p:cNvCxnSpPr>
          <p:nvPr/>
        </p:nvCxnSpPr>
        <p:spPr>
          <a:xfrm rot="16200000" flipV="1">
            <a:off x="5000628" y="4714884"/>
            <a:ext cx="1143008" cy="71438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590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2" grpId="0" animBg="1"/>
      <p:bldP spid="26" grpId="0" animBg="1"/>
      <p:bldP spid="30" grpId="0" animBg="1"/>
      <p:bldP spid="31" grpId="0" animBg="1"/>
      <p:bldP spid="32" grpId="0" animBg="1"/>
      <p:bldP spid="33" grpId="0" animBg="1"/>
      <p:bldP spid="75" grpId="0" animBg="1"/>
      <p:bldP spid="90" grpId="0" animBg="1"/>
      <p:bldP spid="97" grpId="0" animBg="1"/>
      <p:bldP spid="101" grpId="0" animBg="1"/>
      <p:bldP spid="106" grpId="0" animBg="1"/>
      <p:bldP spid="117" grpId="0" animBg="1"/>
      <p:bldP spid="127" grpId="0" animBg="1"/>
      <p:bldP spid="128" grpId="0" animBg="1"/>
      <p:bldP spid="129" grpId="0" animBg="1"/>
      <p:bldP spid="130" grpId="0" animBg="1"/>
      <p:bldP spid="149" grpId="0" animBg="1"/>
      <p:bldP spid="150" grpId="0" animBg="1"/>
      <p:bldP spid="151" grpId="0" animBg="1"/>
      <p:bldP spid="1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share a secret?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None/>
                </a:pPr>
                <a:r>
                  <a:rPr lang="en-US" b="1" u="sng" dirty="0">
                    <a:solidFill>
                      <a:srgbClr val="0070C0"/>
                    </a:solidFill>
                  </a:rPr>
                  <a:t>Informally</a:t>
                </a:r>
                <a:r>
                  <a:rPr lang="en-US" dirty="0"/>
                  <a:t>:</a:t>
                </a:r>
                <a:endParaRPr lang="pl-PL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We want to share a secret </a:t>
                </a:r>
                <a14:m>
                  <m:oMath xmlns:m="http://schemas.openxmlformats.org/officeDocument/2006/math"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between a group of parties, in such a way that: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any set of up to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corrupted parties has no information 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/>
                  <a:t>, and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</a:t>
                </a:r>
                <a:r>
                  <a:rPr lang="pl-PL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 parties cooperate then they can reconstruct the secret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58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3490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373062" y="22663"/>
                <a:ext cx="78867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l-PL" dirty="0"/>
                  <a:t>-out-of-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pl-PL" dirty="0"/>
                  <a:t> secret sharing</a:t>
                </a:r>
                <a:endParaRPr lang="en-US" dirty="0"/>
              </a:p>
            </p:txBody>
          </p:sp>
        </mc:Choice>
        <mc:Fallback xmlns="">
          <p:sp>
            <p:nvSpPr>
              <p:cNvPr id="63490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73062" y="22663"/>
                <a:ext cx="7886700" cy="1325563"/>
              </a:xfr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491" name="Picture 3" descr="PL416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0" y="3581400"/>
            <a:ext cx="1392238" cy="1127125"/>
          </a:xfrm>
          <a:prstGeom prst="rect">
            <a:avLst/>
          </a:prstGeom>
          <a:noFill/>
        </p:spPr>
      </p:pic>
      <p:pic>
        <p:nvPicPr>
          <p:cNvPr id="63492" name="Picture 4" descr="PL413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038600" y="3505200"/>
            <a:ext cx="1184275" cy="1219200"/>
          </a:xfrm>
          <a:prstGeom prst="rect">
            <a:avLst/>
          </a:prstGeom>
          <a:noFill/>
        </p:spPr>
      </p:pic>
      <p:pic>
        <p:nvPicPr>
          <p:cNvPr id="63493" name="Picture 5" descr="PL414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620000" y="3429000"/>
            <a:ext cx="1279525" cy="1330325"/>
          </a:xfrm>
          <a:prstGeom prst="rect">
            <a:avLst/>
          </a:prstGeom>
          <a:noFill/>
        </p:spPr>
      </p:pic>
      <p:pic>
        <p:nvPicPr>
          <p:cNvPr id="63494" name="Picture 6" descr="PL412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857884" y="3429000"/>
            <a:ext cx="1303338" cy="1239838"/>
          </a:xfrm>
          <a:prstGeom prst="rect">
            <a:avLst/>
          </a:prstGeom>
          <a:noFill/>
        </p:spPr>
      </p:pic>
      <p:pic>
        <p:nvPicPr>
          <p:cNvPr id="63495" name="Picture 7" descr="PL415a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09600" y="3429000"/>
            <a:ext cx="1368425" cy="1274763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3496" name="Text Box 8"/>
              <p:cNvSpPr txBox="1">
                <a:spLocks noChangeArrowheads="1"/>
              </p:cNvSpPr>
              <p:nvPr/>
            </p:nvSpPr>
            <p:spPr bwMode="auto">
              <a:xfrm>
                <a:off x="3230947" y="1676400"/>
                <a:ext cx="2308965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ctr"/>
                <a:r>
                  <a:rPr lang="pl-PL" sz="2400" dirty="0"/>
                  <a:t>dealer’s secret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6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0947" y="1676400"/>
                <a:ext cx="2308965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7" name="Text Box 9"/>
              <p:cNvSpPr txBox="1">
                <a:spLocks noChangeArrowheads="1"/>
              </p:cNvSpPr>
              <p:nvPr/>
            </p:nvSpPr>
            <p:spPr bwMode="auto">
              <a:xfrm>
                <a:off x="914400" y="2819400"/>
                <a:ext cx="527709" cy="453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it-IT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7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14400" y="2819400"/>
                <a:ext cx="527709" cy="453137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8" name="Text Box 10"/>
              <p:cNvSpPr txBox="1">
                <a:spLocks noChangeArrowheads="1"/>
              </p:cNvSpPr>
              <p:nvPr/>
            </p:nvSpPr>
            <p:spPr bwMode="auto">
              <a:xfrm>
                <a:off x="7772400" y="2819400"/>
                <a:ext cx="527709" cy="453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it-IT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8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72400" y="2819400"/>
                <a:ext cx="527709" cy="453137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499" name="Text Box 11"/>
              <p:cNvSpPr txBox="1">
                <a:spLocks noChangeArrowheads="1"/>
              </p:cNvSpPr>
              <p:nvPr/>
            </p:nvSpPr>
            <p:spPr bwMode="auto">
              <a:xfrm>
                <a:off x="4267200" y="2819400"/>
                <a:ext cx="527709" cy="453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it-IT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49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67200" y="2819400"/>
                <a:ext cx="527709" cy="453137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0" name="Text Box 12"/>
              <p:cNvSpPr txBox="1">
                <a:spLocks noChangeArrowheads="1"/>
              </p:cNvSpPr>
              <p:nvPr/>
            </p:nvSpPr>
            <p:spPr bwMode="auto">
              <a:xfrm>
                <a:off x="2514600" y="2819400"/>
                <a:ext cx="527709" cy="453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it-IT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500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4600" y="2819400"/>
                <a:ext cx="527709" cy="453137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1" name="Text Box 13"/>
              <p:cNvSpPr txBox="1">
                <a:spLocks noChangeArrowheads="1"/>
              </p:cNvSpPr>
              <p:nvPr/>
            </p:nvSpPr>
            <p:spPr bwMode="auto">
              <a:xfrm>
                <a:off x="6096000" y="2819400"/>
                <a:ext cx="527709" cy="453137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it-IT" sz="24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baseline="-25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501" name="Text 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0" y="2819400"/>
                <a:ext cx="527709" cy="453137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502" name="AutoShape 14"/>
          <p:cNvCxnSpPr>
            <a:cxnSpLocks noChangeShapeType="1"/>
            <a:stCxn id="63496" idx="2"/>
            <a:endCxn id="63497" idx="0"/>
          </p:cNvCxnSpPr>
          <p:nvPr/>
        </p:nvCxnSpPr>
        <p:spPr bwMode="auto">
          <a:xfrm flipH="1">
            <a:off x="1178255" y="2138065"/>
            <a:ext cx="3207175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3503" name="AutoShape 15"/>
          <p:cNvCxnSpPr>
            <a:cxnSpLocks noChangeShapeType="1"/>
            <a:stCxn id="63496" idx="2"/>
            <a:endCxn id="63500" idx="0"/>
          </p:cNvCxnSpPr>
          <p:nvPr/>
        </p:nvCxnSpPr>
        <p:spPr bwMode="auto">
          <a:xfrm flipH="1">
            <a:off x="2778455" y="2138065"/>
            <a:ext cx="1606975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3504" name="AutoShape 16"/>
          <p:cNvCxnSpPr>
            <a:cxnSpLocks noChangeShapeType="1"/>
            <a:stCxn id="63496" idx="2"/>
            <a:endCxn id="63499" idx="0"/>
          </p:cNvCxnSpPr>
          <p:nvPr/>
        </p:nvCxnSpPr>
        <p:spPr bwMode="auto">
          <a:xfrm>
            <a:off x="4385430" y="2138065"/>
            <a:ext cx="145625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3505" name="AutoShape 17"/>
          <p:cNvCxnSpPr>
            <a:cxnSpLocks noChangeShapeType="1"/>
            <a:stCxn id="63496" idx="2"/>
            <a:endCxn id="63501" idx="0"/>
          </p:cNvCxnSpPr>
          <p:nvPr/>
        </p:nvCxnSpPr>
        <p:spPr bwMode="auto">
          <a:xfrm>
            <a:off x="4385430" y="2138065"/>
            <a:ext cx="1974425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p:cxnSp>
        <p:nvCxnSpPr>
          <p:cNvPr id="63506" name="AutoShape 18"/>
          <p:cNvCxnSpPr>
            <a:cxnSpLocks noChangeShapeType="1"/>
            <a:stCxn id="63496" idx="2"/>
            <a:endCxn id="63498" idx="0"/>
          </p:cNvCxnSpPr>
          <p:nvPr/>
        </p:nvCxnSpPr>
        <p:spPr bwMode="auto">
          <a:xfrm>
            <a:off x="4385430" y="2138065"/>
            <a:ext cx="3650825" cy="681335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507" name="Text Box 19"/>
              <p:cNvSpPr txBox="1">
                <a:spLocks noChangeArrowheads="1"/>
              </p:cNvSpPr>
              <p:nvPr/>
            </p:nvSpPr>
            <p:spPr bwMode="auto">
              <a:xfrm>
                <a:off x="381000" y="4953000"/>
                <a:ext cx="8534400" cy="15696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 marL="342900" indent="-342900">
                  <a:buFontTx/>
                  <a:buAutoNum type="arabicPeriod"/>
                </a:pPr>
                <a:r>
                  <a:rPr lang="pl-PL" sz="2400" dirty="0"/>
                  <a:t>Every set of at least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l-PL" sz="2400" dirty="0"/>
                  <a:t> players can 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reconstruct</a:t>
                </a:r>
                <a:r>
                  <a:rPr lang="pl-PL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pl-PL" sz="2400" dirty="0"/>
                  <a:t>.</a:t>
                </a:r>
                <a:endParaRPr lang="pl-PL" sz="1400" dirty="0"/>
              </a:p>
              <a:p>
                <a:pPr marL="342900" indent="-342900">
                  <a:buFontTx/>
                  <a:buAutoNum type="arabicPeriod"/>
                </a:pPr>
                <a:r>
                  <a:rPr lang="pl-PL" sz="2400" dirty="0"/>
                  <a:t>Any set of less than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pl-PL" sz="2400" dirty="0"/>
                  <a:t> players has </a:t>
                </a:r>
                <a:r>
                  <a:rPr lang="pl-PL" sz="2400" b="1" dirty="0">
                    <a:solidFill>
                      <a:srgbClr val="0070C0"/>
                    </a:solidFill>
                  </a:rPr>
                  <a:t>no information about</a:t>
                </a:r>
                <a:r>
                  <a:rPr lang="pl-PL" sz="24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l-PL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pl-PL" sz="2400" dirty="0"/>
                  <a:t>.</a:t>
                </a:r>
                <a:br>
                  <a:rPr lang="en-US" sz="2400" dirty="0"/>
                </a:br>
                <a:endParaRPr lang="en-US" sz="2400" dirty="0"/>
              </a:p>
              <a:p>
                <a:pPr marL="342900" indent="-342900"/>
                <a:r>
                  <a:rPr lang="en-US" sz="2400" b="1" u="sng" dirty="0"/>
                  <a:t>note</a:t>
                </a:r>
                <a:r>
                  <a:rPr lang="en-US" sz="2400" dirty="0"/>
                  <a:t>: this primitive assumes that the adversary is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passive</a:t>
                </a:r>
              </a:p>
            </p:txBody>
          </p:sp>
        </mc:Choice>
        <mc:Fallback xmlns="">
          <p:sp>
            <p:nvSpPr>
              <p:cNvPr id="63507" name="Text 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1000" y="4953000"/>
                <a:ext cx="8534400" cy="1569660"/>
              </a:xfrm>
              <a:prstGeom prst="rect">
                <a:avLst/>
              </a:prstGeom>
              <a:blipFill rotWithShape="0">
                <a:blip r:embed="rId16"/>
                <a:stretch>
                  <a:fillRect l="-1143" t="-3113" b="-7782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508" name="Text Box 20"/>
              <p:cNvSpPr txBox="1">
                <a:spLocks noChangeArrowheads="1"/>
              </p:cNvSpPr>
              <p:nvPr/>
            </p:nvSpPr>
            <p:spPr bwMode="auto">
              <a:xfrm>
                <a:off x="7620000" y="1981200"/>
                <a:ext cx="1291764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pl-PL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l-PL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pl-PL" sz="24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508" name="Text 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20000" y="1981200"/>
                <a:ext cx="1291764" cy="461665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84936" y="1361868"/>
                <a:ext cx="1617751" cy="46166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l-PL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936" y="1361868"/>
                <a:ext cx="1617751" cy="461665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74503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6" grpId="0" animBg="1"/>
      <p:bldP spid="63497" grpId="0" animBg="1"/>
      <p:bldP spid="63498" grpId="0" animBg="1"/>
      <p:bldP spid="63499" grpId="0" animBg="1"/>
      <p:bldP spid="63500" grpId="0" animBg="1"/>
      <p:bldP spid="63501" grpId="0" animBg="1"/>
      <p:bldP spid="6350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53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229984" y="1497820"/>
                <a:ext cx="8894364" cy="5001524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sz="2400" dirty="0"/>
                  <a:t>Every secret sharing protocol consists of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sharing</a:t>
                </a:r>
                <a:r>
                  <a:rPr lang="en-US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sz="2400" dirty="0"/>
                  <a:t>procedure: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it-IT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it-IT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it-IT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𝐬𝐡𝐚𝐫𝐞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reconstruction</a:t>
                </a:r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sz="2400" dirty="0"/>
                  <a:t>procedure:</a:t>
                </a:r>
                <a:br>
                  <a:rPr lang="en-US" sz="2400" dirty="0"/>
                </a:br>
                <a:r>
                  <a:rPr lang="en-US" sz="2400" dirty="0">
                    <a:solidFill>
                      <a:schemeClr val="tx1"/>
                    </a:solidFill>
                  </a:rPr>
                  <a:t>for any</a:t>
                </a:r>
                <a:r>
                  <a:rPr lang="pl-PL" sz="2400" dirty="0">
                    <a:solidFill>
                      <a:schemeClr val="tx1"/>
                    </a:solidFill>
                  </a:rPr>
                  <a:t> </a:t>
                </a:r>
                <a:r>
                  <a:rPr lang="en-US" sz="2400" dirty="0">
                    <a:solidFill>
                      <a:schemeClr val="tx1"/>
                    </a:solidFill>
                  </a:rPr>
                  <a:t>distinct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we have </a:t>
                </a:r>
                <a:r>
                  <a:rPr lang="it-IT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it-IT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𝐫𝐞𝐜𝐨𝐧𝐬𝐭𝐫𝐮𝐜𝐭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it-IT" sz="2400" b="1" i="1" baseline="-30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it-IT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</m:sub>
                    </m:sSub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sz="2400" b="1" dirty="0">
                    <a:solidFill>
                      <a:srgbClr val="C00000"/>
                    </a:solidFill>
                  </a:rPr>
                </a:br>
                <a:br>
                  <a:rPr lang="it-IT" sz="2400" b="1" dirty="0">
                    <a:solidFill>
                      <a:srgbClr val="C00000"/>
                    </a:solidFill>
                  </a:rPr>
                </a:br>
                <a:endParaRPr lang="it-IT" sz="2400" b="1" dirty="0">
                  <a:solidFill>
                    <a:srgbClr val="C0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sz="2400" b="1" dirty="0">
                  <a:solidFill>
                    <a:srgbClr val="C00000"/>
                  </a:solidFill>
                </a:endParaRPr>
              </a:p>
              <a:p>
                <a:r>
                  <a:rPr lang="en-US" sz="2400" dirty="0"/>
                  <a:t>a </a:t>
                </a:r>
                <a:r>
                  <a:rPr lang="en-US" sz="2400" b="1" dirty="0">
                    <a:solidFill>
                      <a:srgbClr val="7030A0"/>
                    </a:solidFill>
                  </a:rPr>
                  <a:t>security condition</a:t>
                </a:r>
                <a:r>
                  <a:rPr lang="en-US" sz="2400" dirty="0"/>
                  <a:t>:</a:t>
                </a:r>
                <a:br>
                  <a:rPr lang="en-US" sz="2400" dirty="0"/>
                </a:br>
                <a:r>
                  <a:rPr lang="en-US" sz="2400" dirty="0"/>
                  <a:t>for every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400" b="1" baseline="30000" dirty="0">
                    <a:solidFill>
                      <a:srgbClr val="C00000"/>
                    </a:solidFill>
                  </a:rPr>
                  <a:t>’</a:t>
                </a:r>
                <a:r>
                  <a:rPr lang="en-US" sz="2400" dirty="0"/>
                  <a:t> and every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it-IT" sz="24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it-IT" sz="2400" dirty="0"/>
                  <a:t>: </a:t>
                </a:r>
                <a:endParaRPr lang="en-US" sz="2400" b="1" i="1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it-IT" sz="2400" dirty="0"/>
                  <a:t> and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Sup>
                          <m:sSubSupPr>
                            <m:ctrlP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  <m:sub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𝒎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  <m:sup>
                            <m:r>
                              <a:rPr lang="en-US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</m:oMath>
                </a14:m>
                <a:r>
                  <a:rPr lang="it-IT" sz="2400" dirty="0"/>
                  <a:t> are </a:t>
                </a:r>
                <a:r>
                  <a:rPr lang="en-US" sz="2400" dirty="0"/>
                  <a:t>distributed identically,</a:t>
                </a:r>
              </a:p>
              <a:p>
                <a:pPr marL="0" indent="0">
                  <a:buNone/>
                </a:pPr>
                <a:r>
                  <a:rPr lang="en-US" sz="2400" dirty="0"/>
                  <a:t>   where:</a:t>
                </a:r>
              </a:p>
              <a:p>
                <a:pPr algn="ctr">
                  <a:lnSpc>
                    <a:spcPct val="90000"/>
                  </a:lnSpc>
                  <a:buNone/>
                </a:pPr>
                <a:r>
                  <a:rPr lang="it-IT" sz="2400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  <m:r>
                          <a:rPr lang="it-IT" sz="2400" b="1" i="1" baseline="-2500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≔</m:t>
                    </m:r>
                    <m:r>
                      <a:rPr lang="it-IT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𝐬𝐡𝐚𝐫𝐞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sz="2400" dirty="0"/>
                  <a:t>and</a:t>
                </a:r>
                <a:r>
                  <a:rPr lang="it-IT" sz="24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  <m:sup>
                        <m:r>
                          <a:rPr lang="en-US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:= </m:t>
                    </m:r>
                    <m:r>
                      <a:rPr lang="it-IT" sz="24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𝐬𝐡𝐚𝐫𝐞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it-IT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’) </m:t>
                    </m:r>
                  </m:oMath>
                </a14:m>
                <a:endParaRPr lang="it-IT" sz="24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US" sz="2400" baseline="-34000" dirty="0"/>
              </a:p>
              <a:p>
                <a:pPr algn="ctr">
                  <a:lnSpc>
                    <a:spcPct val="90000"/>
                  </a:lnSpc>
                  <a:buFont typeface="Wingdings" pitchFamily="2" charset="2"/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655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29984" y="1497820"/>
                <a:ext cx="8894364" cy="5001524"/>
              </a:xfrm>
              <a:blipFill rotWithShape="0">
                <a:blip r:embed="rId4"/>
                <a:stretch>
                  <a:fillRect l="-1097" t="-1707" b="-524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540" name="AutoShape 4"/>
          <p:cNvSpPr>
            <a:spLocks noChangeArrowheads="1"/>
          </p:cNvSpPr>
          <p:nvPr/>
        </p:nvSpPr>
        <p:spPr bwMode="auto">
          <a:xfrm>
            <a:off x="3948825" y="3232603"/>
            <a:ext cx="685800" cy="1275736"/>
          </a:xfrm>
          <a:prstGeom prst="upDownArrow">
            <a:avLst>
              <a:gd name="adj1" fmla="val 50000"/>
              <a:gd name="adj2" fmla="val 26667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65541" name="Text Box 5"/>
          <p:cNvSpPr txBox="1">
            <a:spLocks noChangeArrowheads="1"/>
          </p:cNvSpPr>
          <p:nvPr/>
        </p:nvSpPr>
        <p:spPr bwMode="auto">
          <a:xfrm>
            <a:off x="3644025" y="3670446"/>
            <a:ext cx="1295400" cy="40005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000" dirty="0"/>
              <a:t>matching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 txBox="1">
                <a:spLocks noChangeArrowheads="1"/>
              </p:cNvSpPr>
              <p:nvPr/>
            </p:nvSpPr>
            <p:spPr>
              <a:xfrm>
                <a:off x="286101" y="214290"/>
                <a:ext cx="8586409" cy="114300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/>
              <a:p>
                <a:pPr marL="0" marR="0" lvl="0" indent="0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it-IT" sz="4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𝒎</m:t>
                    </m:r>
                  </m:oMath>
                </a14:m>
                <a:r>
                  <a:rPr kumimoji="0" lang="pl-PL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-out-of-</a:t>
                </a:r>
                <a14:m>
                  <m:oMath xmlns:m="http://schemas.openxmlformats.org/officeDocument/2006/math">
                    <m:r>
                      <a:rPr kumimoji="0" lang="it-IT" sz="44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𝒏</m:t>
                    </m:r>
                  </m:oMath>
                </a14:m>
                <a:r>
                  <a:rPr kumimoji="0" lang="pl-PL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 secret sharing</a:t>
                </a:r>
                <a:r>
                  <a:rPr kumimoji="0" lang="it-IT" sz="4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 – more </a:t>
                </a:r>
                <a:r>
                  <a:rPr kumimoji="0" lang="en-US" sz="4400" b="0" i="0" u="none" strike="noStrike" kern="1200" cap="none" spc="0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j-lt"/>
                    <a:ea typeface="+mj-ea"/>
                    <a:cs typeface="+mj-cs"/>
                  </a:rPr>
                  <a:t>formally</a:t>
                </a:r>
              </a:p>
            </p:txBody>
          </p:sp>
        </mc:Choice>
        <mc:Fallback xmlns="">
          <p:sp>
            <p:nvSpPr>
              <p:cNvPr id="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101" y="214290"/>
                <a:ext cx="8586409" cy="1143000"/>
              </a:xfrm>
              <a:prstGeom prst="rect">
                <a:avLst/>
              </a:prstGeom>
              <a:blipFill rotWithShape="0">
                <a:blip r:embed="rId5"/>
                <a:stretch>
                  <a:fillRect l="-2628" t="-18085" b="-20745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05719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539" grpId="0" build="p"/>
      <p:bldP spid="65540" grpId="0" animBg="1"/>
      <p:bldP spid="655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it-IT" dirty="0"/>
              <a:t>Shamir’s secret </a:t>
            </a:r>
            <a:r>
              <a:rPr lang="en-US" dirty="0"/>
              <a:t>sharing</a:t>
            </a:r>
            <a:r>
              <a:rPr lang="it-IT" dirty="0"/>
              <a:t> [1/2]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1000894" y="4956922"/>
            <a:ext cx="2571768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85918" y="5802830"/>
            <a:ext cx="6143668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8926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820843" y="4981293"/>
            <a:ext cx="2501124" cy="7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1536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2653453" y="4981293"/>
            <a:ext cx="2501124" cy="7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18792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3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3510709" y="4981293"/>
            <a:ext cx="2501124" cy="7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932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5653849" y="4981293"/>
            <a:ext cx="2501124" cy="7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7818" y="6302896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. . .</a:t>
            </a:r>
          </a:p>
        </p:txBody>
      </p:sp>
      <p:sp>
        <p:nvSpPr>
          <p:cNvPr id="21" name="Freeform 20"/>
          <p:cNvSpPr/>
          <p:nvPr/>
        </p:nvSpPr>
        <p:spPr>
          <a:xfrm>
            <a:off x="1643042" y="3957584"/>
            <a:ext cx="6335486" cy="1502228"/>
          </a:xfrm>
          <a:custGeom>
            <a:avLst/>
            <a:gdLst>
              <a:gd name="connsiteX0" fmla="*/ 0 w 6335486"/>
              <a:gd name="connsiteY0" fmla="*/ 1415143 h 1502228"/>
              <a:gd name="connsiteX1" fmla="*/ 805543 w 6335486"/>
              <a:gd name="connsiteY1" fmla="*/ 620485 h 1502228"/>
              <a:gd name="connsiteX2" fmla="*/ 1730829 w 6335486"/>
              <a:gd name="connsiteY2" fmla="*/ 1436914 h 1502228"/>
              <a:gd name="connsiteX3" fmla="*/ 2960914 w 6335486"/>
              <a:gd name="connsiteY3" fmla="*/ 228600 h 1502228"/>
              <a:gd name="connsiteX4" fmla="*/ 3940629 w 6335486"/>
              <a:gd name="connsiteY4" fmla="*/ 533400 h 1502228"/>
              <a:gd name="connsiteX5" fmla="*/ 5562600 w 6335486"/>
              <a:gd name="connsiteY5" fmla="*/ 141514 h 1502228"/>
              <a:gd name="connsiteX6" fmla="*/ 6335486 w 6335486"/>
              <a:gd name="connsiteY6" fmla="*/ 1382485 h 15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5486" h="1502228">
                <a:moveTo>
                  <a:pt x="0" y="1415143"/>
                </a:moveTo>
                <a:cubicBezTo>
                  <a:pt x="258536" y="1016000"/>
                  <a:pt x="517072" y="616857"/>
                  <a:pt x="805543" y="620485"/>
                </a:cubicBezTo>
                <a:cubicBezTo>
                  <a:pt x="1094014" y="624113"/>
                  <a:pt x="1371601" y="1502228"/>
                  <a:pt x="1730829" y="1436914"/>
                </a:cubicBezTo>
                <a:cubicBezTo>
                  <a:pt x="2090057" y="1371600"/>
                  <a:pt x="2592614" y="379186"/>
                  <a:pt x="2960914" y="228600"/>
                </a:cubicBezTo>
                <a:cubicBezTo>
                  <a:pt x="3329214" y="78014"/>
                  <a:pt x="3507015" y="547914"/>
                  <a:pt x="3940629" y="533400"/>
                </a:cubicBezTo>
                <a:cubicBezTo>
                  <a:pt x="4374243" y="518886"/>
                  <a:pt x="5163457" y="0"/>
                  <a:pt x="5562600" y="141514"/>
                </a:cubicBezTo>
                <a:cubicBezTo>
                  <a:pt x="5961743" y="283028"/>
                  <a:pt x="6148614" y="832756"/>
                  <a:pt x="6335486" y="1382485"/>
                </a:cubicBezTo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 rot="3048669">
                <a:off x="6307766" y="4069761"/>
                <a:ext cx="2015828" cy="1012274"/>
              </a:xfrm>
              <a:prstGeom prst="rect">
                <a:avLst/>
              </a:prstGeom>
              <a:noFill/>
            </p:spPr>
            <p:txBody>
              <a:bodyPr wrap="none" rtlCol="0">
                <a:prstTxWarp prst="textArchUp">
                  <a:avLst>
                    <a:gd name="adj" fmla="val 10942047"/>
                  </a:avLst>
                </a:prstTxWarp>
                <a:spAutoFit/>
              </a:bodyPr>
              <a:lstStyle/>
              <a:p>
                <a:r>
                  <a:rPr lang="en-US" sz="2800" dirty="0"/>
                  <a:t>polynomial </a:t>
                </a:r>
                <a14:m>
                  <m:oMath xmlns:m="http://schemas.openxmlformats.org/officeDocument/2006/math">
                    <m:r>
                      <a:rPr lang="en-US" sz="2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3048669">
                <a:off x="6307766" y="4069761"/>
                <a:ext cx="2015828" cy="101227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2771376" y="5030657"/>
                <a:ext cx="69602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76" y="5030657"/>
                <a:ext cx="696024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63508" y="3957584"/>
                <a:ext cx="70724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508" y="3957584"/>
                <a:ext cx="70724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4480054" y="4031881"/>
                <a:ext cx="69602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054" y="4031881"/>
                <a:ext cx="696024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43306" y="4731260"/>
                <a:ext cx="69602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306" y="4731260"/>
                <a:ext cx="696024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2857488" y="2385948"/>
                <a:ext cx="4532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488" y="2385948"/>
                <a:ext cx="453274" cy="400110"/>
              </a:xfrm>
              <a:prstGeom prst="rect">
                <a:avLst/>
              </a:prstGeom>
              <a:blipFill rotWithShape="0">
                <a:blip r:embed="rId8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3690098" y="2385948"/>
                <a:ext cx="4532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0098" y="2385948"/>
                <a:ext cx="453274" cy="400110"/>
              </a:xfrm>
              <a:prstGeom prst="rect">
                <a:avLst/>
              </a:prstGeom>
              <a:blipFill rotWithShape="0">
                <a:blip r:embed="rId9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4547354" y="2385948"/>
                <a:ext cx="4532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354" y="2385948"/>
                <a:ext cx="453274" cy="400110"/>
              </a:xfrm>
              <a:prstGeom prst="rect">
                <a:avLst/>
              </a:prstGeom>
              <a:blipFill rotWithShape="0">
                <a:blip r:embed="rId10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6690494" y="2385948"/>
                <a:ext cx="45327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sz="2000" b="1" i="1" baseline="-25000" dirty="0" err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0494" y="2385948"/>
                <a:ext cx="453274" cy="400110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5286380" y="2385948"/>
            <a:ext cx="564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 . . 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43108" y="4457650"/>
            <a:ext cx="27603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l-PL" b="1" i="1" dirty="0">
                <a:solidFill>
                  <a:srgbClr val="FF0000"/>
                </a:solidFill>
              </a:rPr>
              <a:t>S</a:t>
            </a:r>
            <a:endParaRPr lang="en-US" b="1" i="1" dirty="0">
              <a:solidFill>
                <a:srgbClr val="FF000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18462" y="6315038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295154" y="1071546"/>
                <a:ext cx="863456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/>
                  <a:t>Suppose that </a:t>
                </a:r>
                <a14:m>
                  <m:oMath xmlns:m="http://schemas.openxmlformats.org/officeDocument/2006/math">
                    <m:r>
                      <a:rPr lang="pl-PL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is an element of some finite field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200" dirty="0"/>
                  <a:t>, such that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|&gt;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sz="2200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– a random polynomial of degree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sz="2200" b="1" dirty="0"/>
                  <a:t> </a:t>
                </a:r>
                <a:r>
                  <a:rPr lang="en-US" sz="2200" dirty="0"/>
                  <a:t>over</a:t>
                </a:r>
                <a:r>
                  <a:rPr lang="en-US" sz="2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𝐅</m:t>
                    </m:r>
                  </m:oMath>
                </a14:m>
                <a:r>
                  <a:rPr lang="en-US" sz="2200" b="1" dirty="0">
                    <a:solidFill>
                      <a:srgbClr val="C00000"/>
                    </a:solidFill>
                  </a:rPr>
                  <a:t> </a:t>
                </a:r>
                <a:r>
                  <a:rPr lang="en-US" sz="2200" dirty="0"/>
                  <a:t>such that </a:t>
                </a:r>
                <a14:m>
                  <m:oMath xmlns:m="http://schemas.openxmlformats.org/officeDocument/2006/math">
                    <m:r>
                      <a:rPr lang="it-IT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it-IT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it-IT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pl-PL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𝑺</m:t>
                    </m:r>
                    <m:r>
                      <a:rPr lang="it-IT" sz="2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54" y="1071546"/>
                <a:ext cx="8634564" cy="769441"/>
              </a:xfrm>
              <a:prstGeom prst="rect">
                <a:avLst/>
              </a:prstGeom>
              <a:blipFill rotWithShape="0">
                <a:blip r:embed="rId12"/>
                <a:stretch>
                  <a:fillRect l="-917" t="-5556" b="-1507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357158" y="2214554"/>
            <a:ext cx="13468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sharing</a:t>
            </a:r>
            <a:r>
              <a:rPr lang="it-IT" sz="2400" b="1" dirty="0"/>
              <a:t>:</a:t>
            </a:r>
            <a:endParaRPr lang="en-US" sz="2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" name="Pismo odręczne 2">
                <a:extLst>
                  <a:ext uri="{FF2B5EF4-FFF2-40B4-BE49-F238E27FC236}">
                    <a16:creationId xmlns:a16="http://schemas.microsoft.com/office/drawing/2014/main" id="{C79B0F05-5953-47E8-B754-EC73659D03B5}"/>
                  </a:ext>
                </a:extLst>
              </p14:cNvPr>
              <p14:cNvContentPartPr/>
              <p14:nvPr/>
            </p14:nvContentPartPr>
            <p14:xfrm>
              <a:off x="77760" y="4970520"/>
              <a:ext cx="360" cy="360"/>
            </p14:xfrm>
          </p:contentPart>
        </mc:Choice>
        <mc:Fallback xmlns="">
          <p:pic>
            <p:nvPicPr>
              <p:cNvPr id="3" name="Pismo odręczne 2">
                <a:extLst>
                  <a:ext uri="{FF2B5EF4-FFF2-40B4-BE49-F238E27FC236}">
                    <a16:creationId xmlns:a16="http://schemas.microsoft.com/office/drawing/2014/main" id="{C79B0F05-5953-47E8-B754-EC73659D03B5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8400" y="49611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3581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0.00469 -0.15649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78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0 L 0.00312 -0.16505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" y="-83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33333E-6 L 0.00243 -0.26922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350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3.33333E-6 L 0.00156 -0.31088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-156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6" grpId="0"/>
      <p:bldP spid="18" grpId="0"/>
      <p:bldP spid="20" grpId="0"/>
      <p:bldP spid="21" grpId="0" animBg="1"/>
      <p:bldP spid="23" grpId="0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/>
      <p:bldP spid="29" grpId="0"/>
      <p:bldP spid="30" grpId="0"/>
      <p:bldP spid="31" grpId="0"/>
      <p:bldP spid="32" grpId="0"/>
      <p:bldP spid="33" grpId="0" animBg="1"/>
      <p:bldP spid="34" grpId="0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28596" y="2285991"/>
                <a:ext cx="8229600" cy="114300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Given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3200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),…,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sz="32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3200" dirty="0"/>
                  <a:t>one can interpolate the polynomial</a:t>
                </a:r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en-US" sz="3200" dirty="0">
                    <a:solidFill>
                      <a:srgbClr val="C00000"/>
                    </a:solidFill>
                  </a:rPr>
                  <a:t> </a:t>
                </a:r>
                <a:r>
                  <a:rPr lang="en-US" sz="3200" dirty="0"/>
                  <a:t>in point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3200" dirty="0"/>
                  <a:t>.</a:t>
                </a:r>
                <a:endParaRPr lang="en-US" sz="32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3200" b="1" dirty="0">
                  <a:solidFill>
                    <a:srgbClr val="C00000"/>
                  </a:solidFill>
                </a:endParaRPr>
              </a:p>
              <a:p>
                <a:pPr marL="0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8596" y="2285991"/>
                <a:ext cx="8229600" cy="1143009"/>
              </a:xfrm>
              <a:blipFill rotWithShape="0">
                <a:blip r:embed="rId3"/>
                <a:stretch>
                  <a:fillRect l="-1852" t="-11170" b="-212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 txBox="1">
            <a:spLocks/>
          </p:cNvSpPr>
          <p:nvPr/>
        </p:nvSpPr>
        <p:spPr>
          <a:xfrm>
            <a:off x="357158" y="0"/>
            <a:ext cx="837247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Shamir’s secret </a:t>
            </a:r>
            <a:r>
              <a:rPr kumimoji="0" lang="en-US" sz="44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sharing</a:t>
            </a:r>
            <a:r>
              <a:rPr kumimoji="0" lang="it-IT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[2/2]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57158" y="1285860"/>
            <a:ext cx="2369559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b="1" dirty="0"/>
              <a:t>reconstruction</a:t>
            </a:r>
            <a:r>
              <a:rPr lang="it-IT" sz="2400" b="1" dirty="0"/>
              <a:t>:</a:t>
            </a:r>
            <a:endParaRPr lang="en-US" sz="24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57158" y="3786190"/>
            <a:ext cx="1418978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it-IT" sz="2400" b="1" dirty="0"/>
              <a:t>security: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00034" y="4605045"/>
                <a:ext cx="8229600" cy="114501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r>
                  <a:rPr lang="en-US" sz="3200" noProof="0" dirty="0"/>
                  <a:t>One can show that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𝒊</m:t>
                    </m:r>
                    <m:r>
                      <a:rPr kumimoji="0" lang="en-US" sz="3200" b="1" i="1" u="none" strike="noStrike" kern="1200" cap="none" spc="0" normalizeH="0" baseline="-2500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𝟏</m:t>
                    </m:r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),…,</m:t>
                    </m:r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𝒇</m:t>
                    </m:r>
                    <m:d>
                      <m:dPr>
                        <m:ctrlPr>
                          <a:rPr kumimoji="0" lang="en-US" sz="32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en-US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3200" b="1" i="1" u="none" strike="noStrike" kern="1200" cap="none" spc="0" normalizeH="0" baseline="0" noProof="0" dirty="0" err="1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𝒊</m:t>
                            </m:r>
                          </m:e>
                          <m:sub>
                            <m:r>
                              <a:rPr kumimoji="0" lang="en-US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𝒎</m:t>
                            </m:r>
                            <m:r>
                              <a:rPr kumimoji="0" lang="en-US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32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kumimoji="0" lang="en-US" sz="3200" b="1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are independent from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sz="32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.</a:t>
                </a:r>
                <a:endPara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34" y="4605045"/>
                <a:ext cx="8229600" cy="1145016"/>
              </a:xfrm>
              <a:prstGeom prst="rect">
                <a:avLst/>
              </a:prstGeom>
              <a:blipFill rotWithShape="0">
                <a:blip r:embed="rId4"/>
                <a:stretch>
                  <a:fillRect l="-1852" t="-6915" b="-1063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968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to construct a MPC protocol on top of Shamir’s secret sharing?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268799"/>
          </a:xfrm>
        </p:spPr>
        <p:txBody>
          <a:bodyPr/>
          <a:lstStyle/>
          <a:p>
            <a:pPr>
              <a:buNone/>
            </a:pPr>
            <a:r>
              <a:rPr lang="en-US" b="1" u="sng" dirty="0">
                <a:solidFill>
                  <a:srgbClr val="0070C0"/>
                </a:solidFill>
              </a:rPr>
              <a:t>Observation</a:t>
            </a:r>
          </a:p>
          <a:p>
            <a:pPr>
              <a:buNone/>
            </a:pPr>
            <a:r>
              <a:rPr lang="en-US" dirty="0"/>
              <a:t>Addition is easy...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b="1" dirty="0">
                <a:solidFill>
                  <a:srgbClr val="7030A0"/>
                </a:solidFill>
              </a:rPr>
              <a:t>Why?</a:t>
            </a:r>
            <a:endParaRPr lang="en-US" dirty="0">
              <a:solidFill>
                <a:srgbClr val="7030A0"/>
              </a:solidFill>
            </a:endParaRPr>
          </a:p>
          <a:p>
            <a:pPr>
              <a:buNone/>
            </a:pPr>
            <a:r>
              <a:rPr lang="en-US" dirty="0"/>
              <a:t>Because polynomials are homomorphic with respect to addition.</a:t>
            </a:r>
            <a:endParaRPr lang="en-US" b="1" baseline="-25000" dirty="0">
              <a:solidFill>
                <a:srgbClr val="C00000"/>
              </a:solidFill>
            </a:endParaRPr>
          </a:p>
          <a:p>
            <a:pPr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7050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762" y="38444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Polynomials are </a:t>
            </a:r>
            <a:r>
              <a:rPr lang="en-US" dirty="0" err="1"/>
              <a:t>homomorphic</a:t>
            </a:r>
            <a:r>
              <a:rPr lang="en-US" dirty="0"/>
              <a:t> with respect to addition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321439" y="4179099"/>
            <a:ext cx="3929090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1785918" y="6070618"/>
            <a:ext cx="6143668" cy="1588"/>
          </a:xfrm>
          <a:prstGeom prst="straightConnector1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357554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1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491978" y="4151568"/>
            <a:ext cx="4017698" cy="79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618792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2</a:t>
            </a: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2764745" y="4210683"/>
            <a:ext cx="4017698" cy="254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932" y="6302896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0000"/>
                </a:solidFill>
              </a:rPr>
              <a:t>n</a:t>
            </a:r>
          </a:p>
        </p:txBody>
      </p:sp>
      <p:cxnSp>
        <p:nvCxnSpPr>
          <p:cNvPr id="19" name="Straight Connector 18"/>
          <p:cNvCxnSpPr/>
          <p:nvPr/>
        </p:nvCxnSpPr>
        <p:spPr>
          <a:xfrm rot="5400000">
            <a:off x="4872166" y="4174964"/>
            <a:ext cx="4089136" cy="2544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57818" y="6302896"/>
            <a:ext cx="5309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 . . .</a:t>
            </a:r>
          </a:p>
        </p:txBody>
      </p:sp>
      <p:sp>
        <p:nvSpPr>
          <p:cNvPr id="21" name="Freeform 20"/>
          <p:cNvSpPr/>
          <p:nvPr/>
        </p:nvSpPr>
        <p:spPr>
          <a:xfrm>
            <a:off x="1643042" y="4572008"/>
            <a:ext cx="6335486" cy="1502228"/>
          </a:xfrm>
          <a:custGeom>
            <a:avLst/>
            <a:gdLst>
              <a:gd name="connsiteX0" fmla="*/ 0 w 6335486"/>
              <a:gd name="connsiteY0" fmla="*/ 1415143 h 1502228"/>
              <a:gd name="connsiteX1" fmla="*/ 805543 w 6335486"/>
              <a:gd name="connsiteY1" fmla="*/ 620485 h 1502228"/>
              <a:gd name="connsiteX2" fmla="*/ 1730829 w 6335486"/>
              <a:gd name="connsiteY2" fmla="*/ 1436914 h 1502228"/>
              <a:gd name="connsiteX3" fmla="*/ 2960914 w 6335486"/>
              <a:gd name="connsiteY3" fmla="*/ 228600 h 1502228"/>
              <a:gd name="connsiteX4" fmla="*/ 3940629 w 6335486"/>
              <a:gd name="connsiteY4" fmla="*/ 533400 h 1502228"/>
              <a:gd name="connsiteX5" fmla="*/ 5562600 w 6335486"/>
              <a:gd name="connsiteY5" fmla="*/ 141514 h 1502228"/>
              <a:gd name="connsiteX6" fmla="*/ 6335486 w 6335486"/>
              <a:gd name="connsiteY6" fmla="*/ 1382485 h 150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35486" h="1502228">
                <a:moveTo>
                  <a:pt x="0" y="1415143"/>
                </a:moveTo>
                <a:cubicBezTo>
                  <a:pt x="258536" y="1016000"/>
                  <a:pt x="517072" y="616857"/>
                  <a:pt x="805543" y="620485"/>
                </a:cubicBezTo>
                <a:cubicBezTo>
                  <a:pt x="1094014" y="624113"/>
                  <a:pt x="1371601" y="1502228"/>
                  <a:pt x="1730829" y="1436914"/>
                </a:cubicBezTo>
                <a:cubicBezTo>
                  <a:pt x="2090057" y="1371600"/>
                  <a:pt x="2592614" y="379186"/>
                  <a:pt x="2960914" y="228600"/>
                </a:cubicBezTo>
                <a:cubicBezTo>
                  <a:pt x="3329214" y="78014"/>
                  <a:pt x="3507015" y="547914"/>
                  <a:pt x="3940629" y="533400"/>
                </a:cubicBezTo>
                <a:cubicBezTo>
                  <a:pt x="4374243" y="518886"/>
                  <a:pt x="5163457" y="0"/>
                  <a:pt x="5562600" y="141514"/>
                </a:cubicBezTo>
                <a:cubicBezTo>
                  <a:pt x="5961743" y="283028"/>
                  <a:pt x="6148614" y="832756"/>
                  <a:pt x="6335486" y="1382485"/>
                </a:cubicBezTo>
              </a:path>
            </a:pathLst>
          </a:cu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151738" y="5719076"/>
                <a:ext cx="69602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738" y="5719076"/>
                <a:ext cx="696024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6588655" y="4592677"/>
                <a:ext cx="707245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655" y="4592677"/>
                <a:ext cx="707245" cy="36933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4500562" y="4557836"/>
                <a:ext cx="696024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4557836"/>
                <a:ext cx="6960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2143108" y="4998606"/>
                <a:ext cx="27603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108" y="4998606"/>
                <a:ext cx="276038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2118462" y="6315038"/>
            <a:ext cx="4532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65" name="Freeform 64"/>
          <p:cNvSpPr/>
          <p:nvPr/>
        </p:nvSpPr>
        <p:spPr>
          <a:xfrm>
            <a:off x="1498600" y="3712633"/>
            <a:ext cx="7251700" cy="944034"/>
          </a:xfrm>
          <a:custGeom>
            <a:avLst/>
            <a:gdLst>
              <a:gd name="connsiteX0" fmla="*/ 0 w 7251700"/>
              <a:gd name="connsiteY0" fmla="*/ 402167 h 944034"/>
              <a:gd name="connsiteX1" fmla="*/ 1092200 w 7251700"/>
              <a:gd name="connsiteY1" fmla="*/ 922867 h 944034"/>
              <a:gd name="connsiteX2" fmla="*/ 2743200 w 7251700"/>
              <a:gd name="connsiteY2" fmla="*/ 275167 h 944034"/>
              <a:gd name="connsiteX3" fmla="*/ 4216400 w 7251700"/>
              <a:gd name="connsiteY3" fmla="*/ 529167 h 944034"/>
              <a:gd name="connsiteX4" fmla="*/ 5194300 w 7251700"/>
              <a:gd name="connsiteY4" fmla="*/ 8467 h 944034"/>
              <a:gd name="connsiteX5" fmla="*/ 6718300 w 7251700"/>
              <a:gd name="connsiteY5" fmla="*/ 579967 h 944034"/>
              <a:gd name="connsiteX6" fmla="*/ 7251700 w 7251700"/>
              <a:gd name="connsiteY6" fmla="*/ 211667 h 94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51700" h="944034">
                <a:moveTo>
                  <a:pt x="0" y="402167"/>
                </a:moveTo>
                <a:cubicBezTo>
                  <a:pt x="317500" y="673100"/>
                  <a:pt x="635000" y="944034"/>
                  <a:pt x="1092200" y="922867"/>
                </a:cubicBezTo>
                <a:cubicBezTo>
                  <a:pt x="1549400" y="901700"/>
                  <a:pt x="2222500" y="340784"/>
                  <a:pt x="2743200" y="275167"/>
                </a:cubicBezTo>
                <a:cubicBezTo>
                  <a:pt x="3263900" y="209550"/>
                  <a:pt x="3807883" y="573617"/>
                  <a:pt x="4216400" y="529167"/>
                </a:cubicBezTo>
                <a:cubicBezTo>
                  <a:pt x="4624917" y="484717"/>
                  <a:pt x="4777317" y="0"/>
                  <a:pt x="5194300" y="8467"/>
                </a:cubicBezTo>
                <a:cubicBezTo>
                  <a:pt x="5611283" y="16934"/>
                  <a:pt x="6375400" y="546100"/>
                  <a:pt x="6718300" y="579967"/>
                </a:cubicBezTo>
                <a:cubicBezTo>
                  <a:pt x="7061200" y="613834"/>
                  <a:pt x="7156450" y="412750"/>
                  <a:pt x="7251700" y="211667"/>
                </a:cubicBezTo>
              </a:path>
            </a:pathLst>
          </a:cu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088030" y="4428092"/>
                <a:ext cx="426719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030" y="4428092"/>
                <a:ext cx="42671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137220" y="4103684"/>
                <a:ext cx="721672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7220" y="4103684"/>
                <a:ext cx="721672" cy="3693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/>
              <p:cNvSpPr txBox="1"/>
              <p:nvPr/>
            </p:nvSpPr>
            <p:spPr>
              <a:xfrm>
                <a:off x="4412758" y="3786585"/>
                <a:ext cx="721672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758" y="3786585"/>
                <a:ext cx="721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563007" y="3511038"/>
                <a:ext cx="732893" cy="36933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007" y="3511038"/>
                <a:ext cx="732893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Freeform 75"/>
          <p:cNvSpPr/>
          <p:nvPr/>
        </p:nvSpPr>
        <p:spPr>
          <a:xfrm>
            <a:off x="1500166" y="1998121"/>
            <a:ext cx="7251700" cy="944034"/>
          </a:xfrm>
          <a:custGeom>
            <a:avLst/>
            <a:gdLst>
              <a:gd name="connsiteX0" fmla="*/ 0 w 7251700"/>
              <a:gd name="connsiteY0" fmla="*/ 402167 h 944034"/>
              <a:gd name="connsiteX1" fmla="*/ 1092200 w 7251700"/>
              <a:gd name="connsiteY1" fmla="*/ 922867 h 944034"/>
              <a:gd name="connsiteX2" fmla="*/ 2743200 w 7251700"/>
              <a:gd name="connsiteY2" fmla="*/ 275167 h 944034"/>
              <a:gd name="connsiteX3" fmla="*/ 4216400 w 7251700"/>
              <a:gd name="connsiteY3" fmla="*/ 529167 h 944034"/>
              <a:gd name="connsiteX4" fmla="*/ 5194300 w 7251700"/>
              <a:gd name="connsiteY4" fmla="*/ 8467 h 944034"/>
              <a:gd name="connsiteX5" fmla="*/ 6718300 w 7251700"/>
              <a:gd name="connsiteY5" fmla="*/ 579967 h 944034"/>
              <a:gd name="connsiteX6" fmla="*/ 7251700 w 7251700"/>
              <a:gd name="connsiteY6" fmla="*/ 211667 h 944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51700" h="944034">
                <a:moveTo>
                  <a:pt x="0" y="402167"/>
                </a:moveTo>
                <a:cubicBezTo>
                  <a:pt x="317500" y="673100"/>
                  <a:pt x="635000" y="944034"/>
                  <a:pt x="1092200" y="922867"/>
                </a:cubicBezTo>
                <a:cubicBezTo>
                  <a:pt x="1549400" y="901700"/>
                  <a:pt x="2222500" y="340784"/>
                  <a:pt x="2743200" y="275167"/>
                </a:cubicBezTo>
                <a:cubicBezTo>
                  <a:pt x="3263900" y="209550"/>
                  <a:pt x="3807883" y="573617"/>
                  <a:pt x="4216400" y="529167"/>
                </a:cubicBezTo>
                <a:cubicBezTo>
                  <a:pt x="4624917" y="484717"/>
                  <a:pt x="4777317" y="0"/>
                  <a:pt x="5194300" y="8467"/>
                </a:cubicBezTo>
                <a:cubicBezTo>
                  <a:pt x="5611283" y="16934"/>
                  <a:pt x="6375400" y="546100"/>
                  <a:pt x="6718300" y="579967"/>
                </a:cubicBezTo>
                <a:cubicBezTo>
                  <a:pt x="7061200" y="613834"/>
                  <a:pt x="7156450" y="412750"/>
                  <a:pt x="7251700" y="211667"/>
                </a:cubicBezTo>
              </a:path>
            </a:pathLst>
          </a:cu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1871868" y="2713580"/>
                <a:ext cx="828399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1868" y="2713580"/>
                <a:ext cx="828399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2783401" y="2367453"/>
                <a:ext cx="1457450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3401" y="2367453"/>
                <a:ext cx="1457450" cy="369332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/>
              <p:cNvSpPr txBox="1"/>
              <p:nvPr/>
            </p:nvSpPr>
            <p:spPr>
              <a:xfrm>
                <a:off x="4129027" y="1958450"/>
                <a:ext cx="1457450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l-PL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0" name="TextBox 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027" y="1958450"/>
                <a:ext cx="145745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6248623" y="1793786"/>
                <a:ext cx="147989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)+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623" y="1793786"/>
                <a:ext cx="147989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Left Arrow 81"/>
              <p:cNvSpPr/>
              <p:nvPr/>
            </p:nvSpPr>
            <p:spPr>
              <a:xfrm flipH="1">
                <a:off x="285720" y="5214950"/>
                <a:ext cx="1428728" cy="857256"/>
              </a:xfrm>
              <a:prstGeom prst="lef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degree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2" name="Left Arrow 8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5720" y="5214950"/>
                <a:ext cx="1428728" cy="857256"/>
              </a:xfrm>
              <a:prstGeom prst="leftArrow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Left Arrow 82"/>
              <p:cNvSpPr/>
              <p:nvPr/>
            </p:nvSpPr>
            <p:spPr>
              <a:xfrm flipH="1">
                <a:off x="285752" y="3857628"/>
                <a:ext cx="1428728" cy="857256"/>
              </a:xfrm>
              <a:prstGeom prst="leftArrow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degree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83" name="Left Arrow 8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285752" y="3857628"/>
                <a:ext cx="1428728" cy="857256"/>
              </a:xfrm>
              <a:prstGeom prst="leftArrow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Left Arrow 83"/>
              <p:cNvSpPr/>
              <p:nvPr/>
            </p:nvSpPr>
            <p:spPr>
              <a:xfrm flipH="1">
                <a:off x="357158" y="2143116"/>
                <a:ext cx="1428728" cy="857256"/>
              </a:xfrm>
              <a:prstGeom prst="leftArrow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degree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4" name="Left Arrow 8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7158" y="2143116"/>
                <a:ext cx="1428728" cy="857256"/>
              </a:xfrm>
              <a:prstGeom prst="leftArrow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  <p:bldP spid="25" grpId="0" animBg="1"/>
      <p:bldP spid="26" grpId="0" animBg="1"/>
      <p:bldP spid="33" grpId="0" animBg="1"/>
      <p:bldP spid="65" grpId="0" animBg="1"/>
      <p:bldP spid="66" grpId="0" animBg="1"/>
      <p:bldP spid="67" grpId="0" animBg="1"/>
      <p:bldP spid="69" grpId="0" animBg="1"/>
      <p:bldP spid="70" grpId="0" animBg="1"/>
      <p:bldP spid="7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4786314" y="1214422"/>
            <a:ext cx="4143404" cy="192882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5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57158" y="1214422"/>
            <a:ext cx="4143404" cy="19288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1143000"/>
          </a:xfrm>
        </p:spPr>
        <p:txBody>
          <a:bodyPr/>
          <a:lstStyle/>
          <a:p>
            <a:r>
              <a:rPr lang="en-US" dirty="0"/>
              <a:t>Addition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7290" y="2400711"/>
            <a:ext cx="644611" cy="521863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71670" y="2373955"/>
            <a:ext cx="548324" cy="564494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2357430"/>
            <a:ext cx="592425" cy="615945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6050" y="2354885"/>
            <a:ext cx="603449" cy="574049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9600" y="2327593"/>
            <a:ext cx="633585" cy="590219"/>
          </a:xfrm>
          <a:prstGeom prst="rect">
            <a:avLst/>
          </a:prstGeom>
          <a:noFill/>
        </p:spPr>
      </p:pic>
      <p:sp>
        <p:nvSpPr>
          <p:cNvPr id="10" name="Trapezoid 9"/>
          <p:cNvSpPr/>
          <p:nvPr/>
        </p:nvSpPr>
        <p:spPr>
          <a:xfrm>
            <a:off x="642910" y="1643050"/>
            <a:ext cx="3571900" cy="571504"/>
          </a:xfrm>
          <a:prstGeom prst="trapezoid">
            <a:avLst>
              <a:gd name="adj" fmla="val 20204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928794" y="1214422"/>
                <a:ext cx="9747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secret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1214422"/>
                <a:ext cx="974754" cy="369332"/>
              </a:xfrm>
              <a:prstGeom prst="rect">
                <a:avLst/>
              </a:prstGeom>
              <a:blipFill rotWithShape="0">
                <a:blip r:embed="rId8"/>
                <a:stretch>
                  <a:fillRect l="-5000" t="-983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PL416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57884" y="2400711"/>
            <a:ext cx="644611" cy="521863"/>
          </a:xfrm>
          <a:prstGeom prst="rect">
            <a:avLst/>
          </a:prstGeom>
          <a:noFill/>
        </p:spPr>
      </p:pic>
      <p:pic>
        <p:nvPicPr>
          <p:cNvPr id="13" name="Picture 12" descr="PL413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72264" y="2373955"/>
            <a:ext cx="548324" cy="564494"/>
          </a:xfrm>
          <a:prstGeom prst="rect">
            <a:avLst/>
          </a:prstGeom>
          <a:noFill/>
        </p:spPr>
      </p:pic>
      <p:pic>
        <p:nvPicPr>
          <p:cNvPr id="14" name="Picture 13" descr="PL414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72462" y="2357430"/>
            <a:ext cx="592425" cy="615945"/>
          </a:xfrm>
          <a:prstGeom prst="rect">
            <a:avLst/>
          </a:prstGeom>
          <a:noFill/>
        </p:spPr>
      </p:pic>
      <p:pic>
        <p:nvPicPr>
          <p:cNvPr id="15" name="Picture 14" descr="PL412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286644" y="2354885"/>
            <a:ext cx="603449" cy="574049"/>
          </a:xfrm>
          <a:prstGeom prst="rect">
            <a:avLst/>
          </a:prstGeom>
          <a:noFill/>
        </p:spPr>
      </p:pic>
      <p:pic>
        <p:nvPicPr>
          <p:cNvPr id="16" name="Picture 15" descr="PL415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10194" y="2327593"/>
            <a:ext cx="633585" cy="590219"/>
          </a:xfrm>
          <a:prstGeom prst="rect">
            <a:avLst/>
          </a:prstGeom>
          <a:noFill/>
        </p:spPr>
      </p:pic>
      <p:sp>
        <p:nvSpPr>
          <p:cNvPr id="17" name="Trapezoid 16"/>
          <p:cNvSpPr/>
          <p:nvPr/>
        </p:nvSpPr>
        <p:spPr>
          <a:xfrm>
            <a:off x="5143504" y="1714488"/>
            <a:ext cx="3571900" cy="500066"/>
          </a:xfrm>
          <a:prstGeom prst="trapezoid">
            <a:avLst>
              <a:gd name="adj" fmla="val 198232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6429388" y="1273718"/>
                <a:ext cx="9683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secret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88" y="1273718"/>
                <a:ext cx="968342" cy="369332"/>
              </a:xfrm>
              <a:prstGeom prst="rect">
                <a:avLst/>
              </a:prstGeom>
              <a:blipFill rotWithShape="0">
                <a:blip r:embed="rId9"/>
                <a:stretch>
                  <a:fillRect l="-5660" t="-11475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ight Arrow 20"/>
          <p:cNvSpPr/>
          <p:nvPr/>
        </p:nvSpPr>
        <p:spPr>
          <a:xfrm rot="5400000">
            <a:off x="3500430" y="3367728"/>
            <a:ext cx="1000132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 rot="5400000">
            <a:off x="5008576" y="3359780"/>
            <a:ext cx="984236" cy="857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500298" y="4429132"/>
            <a:ext cx="4143404" cy="1928826"/>
          </a:xfrm>
          <a:prstGeom prst="rect">
            <a:avLst/>
          </a:prstGeom>
          <a:solidFill>
            <a:schemeClr val="bg1"/>
          </a:solidFill>
          <a:effectLst>
            <a:glow rad="228600">
              <a:schemeClr val="accent1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PL416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71868" y="5615421"/>
            <a:ext cx="644611" cy="521863"/>
          </a:xfrm>
          <a:prstGeom prst="rect">
            <a:avLst/>
          </a:prstGeom>
          <a:noFill/>
        </p:spPr>
      </p:pic>
      <p:pic>
        <p:nvPicPr>
          <p:cNvPr id="27" name="Picture 26" descr="PL413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86248" y="5588665"/>
            <a:ext cx="548324" cy="564494"/>
          </a:xfrm>
          <a:prstGeom prst="rect">
            <a:avLst/>
          </a:prstGeom>
          <a:noFill/>
        </p:spPr>
      </p:pic>
      <p:pic>
        <p:nvPicPr>
          <p:cNvPr id="28" name="Picture 27" descr="PL414a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86446" y="5572140"/>
            <a:ext cx="592425" cy="615945"/>
          </a:xfrm>
          <a:prstGeom prst="rect">
            <a:avLst/>
          </a:prstGeom>
          <a:noFill/>
        </p:spPr>
      </p:pic>
      <p:pic>
        <p:nvPicPr>
          <p:cNvPr id="29" name="Picture 28" descr="PL412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628" y="5569595"/>
            <a:ext cx="603449" cy="574049"/>
          </a:xfrm>
          <a:prstGeom prst="rect">
            <a:avLst/>
          </a:prstGeom>
          <a:noFill/>
        </p:spPr>
      </p:pic>
      <p:pic>
        <p:nvPicPr>
          <p:cNvPr id="30" name="Picture 29" descr="PL415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24178" y="5542303"/>
            <a:ext cx="633585" cy="590219"/>
          </a:xfrm>
          <a:prstGeom prst="rect">
            <a:avLst/>
          </a:prstGeom>
          <a:noFill/>
        </p:spPr>
      </p:pic>
      <p:sp>
        <p:nvSpPr>
          <p:cNvPr id="31" name="Trapezoid 30"/>
          <p:cNvSpPr/>
          <p:nvPr/>
        </p:nvSpPr>
        <p:spPr>
          <a:xfrm>
            <a:off x="2857488" y="4929198"/>
            <a:ext cx="3571900" cy="500066"/>
          </a:xfrm>
          <a:prstGeom prst="trapezoid">
            <a:avLst>
              <a:gd name="adj" fmla="val 2591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/>
              <a:t>sharing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071934" y="4500570"/>
                <a:ext cx="13899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secret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934" y="4500570"/>
                <a:ext cx="1389932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3947" t="-9836" b="-2295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6858016" y="4572008"/>
            <a:ext cx="22859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parties can compute it non-interactively, by adding their shares locally! </a:t>
            </a:r>
          </a:p>
        </p:txBody>
      </p:sp>
    </p:spTree>
    <p:extLst>
      <p:ext uri="{BB962C8B-B14F-4D97-AF65-F5344CB8AC3E}">
        <p14:creationId xmlns:p14="http://schemas.microsoft.com/office/powerpoint/2010/main" val="383216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31" grpId="0" animBg="1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it?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We can construct a protocol for computing</a:t>
                </a:r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br>
                  <a:rPr lang="en-US" b="1" dirty="0">
                    <a:solidFill>
                      <a:srgbClr val="C00000"/>
                    </a:solidFill>
                  </a:rPr>
                </a:br>
                <a:endParaRPr lang="en-US" b="1" dirty="0">
                  <a:solidFill>
                    <a:srgbClr val="C00000"/>
                  </a:solidFill>
                </a:endParaRPr>
              </a:p>
              <a:p>
                <a:pPr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:=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· · · + </m:t>
                      </m:r>
                      <m:sSub>
                        <m:sSub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br>
                  <a:rPr lang="en-US" b="1" baseline="-25000" dirty="0">
                    <a:solidFill>
                      <a:srgbClr val="FF0000"/>
                    </a:solidFill>
                  </a:rPr>
                </a:br>
                <a:endParaRPr lang="en-US" b="1" baseline="-25000" dirty="0">
                  <a:solidFill>
                    <a:srgbClr val="FF0000"/>
                  </a:solidFill>
                </a:endParaRP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This protocol will be secure against an adversary that </a:t>
                </a:r>
              </a:p>
              <a:p>
                <a:r>
                  <a:rPr lang="en-US" dirty="0"/>
                  <a:t>corrupts up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parties and is</a:t>
                </a:r>
              </a:p>
              <a:p>
                <a:r>
                  <a:rPr lang="en-US" b="1" dirty="0">
                    <a:solidFill>
                      <a:srgbClr val="0070C0"/>
                    </a:solidFill>
                  </a:rPr>
                  <a:t>passive</a:t>
                </a:r>
                <a:r>
                  <a:rPr lang="en-US" dirty="0"/>
                  <a:t>, and</a:t>
                </a:r>
              </a:p>
              <a:p>
                <a:r>
                  <a:rPr lang="en-US" b="1" dirty="0">
                    <a:solidFill>
                      <a:srgbClr val="7030A0"/>
                    </a:solidFill>
                  </a:rPr>
                  <a:t>information-theoretic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6594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55684" y="2130980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14631" y="2132568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28794" y="4202676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286116" y="3559734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48" y="3472413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2643174" y="4131238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43174" y="4131238"/>
                <a:ext cx="50006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659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85720" y="3488296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720" y="3488296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3571868" y="2130974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1868" y="2130974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774684" y="213098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74684" y="2130980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071934" y="3286124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1934" y="3286124"/>
                <a:ext cx="587020" cy="461665"/>
              </a:xfrm>
              <a:prstGeom prst="rect">
                <a:avLst/>
              </a:prstGeom>
              <a:blipFill rotWithShape="0">
                <a:blip r:embed="rId12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642910" y="413123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10" y="4131238"/>
                <a:ext cx="1000132" cy="369332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1142976" y="2631040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2976" y="2631040"/>
                <a:ext cx="1000132" cy="369332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2786050" y="2631040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6050" y="2631040"/>
                <a:ext cx="1000132" cy="369332"/>
              </a:xfrm>
              <a:prstGeom prst="rect">
                <a:avLst/>
              </a:prstGeom>
              <a:blipFill rotWithShape="0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286116" y="413123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116" y="4131238"/>
                <a:ext cx="1000132" cy="369332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1928794" y="4845618"/>
                <a:ext cx="1000132" cy="369332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input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8794" y="4845618"/>
                <a:ext cx="1000132" cy="369332"/>
              </a:xfrm>
              <a:prstGeom prst="rect">
                <a:avLst/>
              </a:prstGeom>
              <a:blipFill rotWithShape="0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500562" y="1571612"/>
                <a:ext cx="4429124" cy="1624099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A group of millionaires wants to compute how much money they own </a:t>
                </a:r>
                <a:r>
                  <a:rPr lang="en-US" sz="2000" b="1" dirty="0">
                    <a:solidFill>
                      <a:srgbClr val="0070C0"/>
                    </a:solidFill>
                  </a:rPr>
                  <a:t>together</a:t>
                </a:r>
                <a:r>
                  <a:rPr lang="en-US" sz="2000" b="1" dirty="0"/>
                  <a:t>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 = 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2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62" y="1571612"/>
                <a:ext cx="4429124" cy="1624099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572000" y="5143512"/>
            <a:ext cx="3536033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Another example: </a:t>
            </a:r>
            <a:r>
              <a:rPr lang="en-US" sz="2400" b="1" dirty="0">
                <a:solidFill>
                  <a:srgbClr val="0070C0"/>
                </a:solidFill>
              </a:rPr>
              <a:t>voting</a:t>
            </a:r>
          </a:p>
        </p:txBody>
      </p:sp>
    </p:spTree>
    <p:extLst>
      <p:ext uri="{BB962C8B-B14F-4D97-AF65-F5344CB8AC3E}">
        <p14:creationId xmlns:p14="http://schemas.microsoft.com/office/powerpoint/2010/main" val="423840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168294" y="365126"/>
                <a:ext cx="8347056" cy="992449"/>
              </a:xfrm>
            </p:spPr>
            <p:txBody>
              <a:bodyPr>
                <a:normAutofit fontScale="90000"/>
              </a:bodyPr>
              <a:lstStyle/>
              <a:p>
                <a:pPr/>
                <a:r>
                  <a:rPr lang="en-US" sz="4000" dirty="0"/>
                  <a:t>A protocol for computing</a:t>
                </a:r>
                <a:br>
                  <a:rPr lang="pl-PL" sz="4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sz="4000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4000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sz="4000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4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+ · · · + </m:t>
                      </m:r>
                      <m:sSub>
                        <m:sSubPr>
                          <m:ctrlP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4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en-US" sz="4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8294" y="365126"/>
                <a:ext cx="8347056" cy="992449"/>
              </a:xfrm>
              <a:blipFill rotWithShape="0">
                <a:blip r:embed="rId3"/>
                <a:stretch>
                  <a:fillRect l="-2264" t="-19632" b="-61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72962" y="1527404"/>
                <a:ext cx="8706785" cy="1271407"/>
              </a:xfrm>
            </p:spPr>
            <p:txBody>
              <a:bodyPr>
                <a:normAutofit fontScale="850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Each party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b="1" baseline="-25000" dirty="0"/>
                  <a:t> </a:t>
                </a:r>
                <a:r>
                  <a:rPr lang="en-US" dirty="0"/>
                  <a:t>shares her input using a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-out-of-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Shamir’s secret sharing.</a:t>
                </a:r>
                <a:br>
                  <a:rPr lang="en-US" dirty="0"/>
                </a:b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Sup>
                      <m:sSubSupPr>
                        <m:ctrlP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en-US" dirty="0"/>
                  <a:t> be the shares.</a:t>
                </a:r>
                <a:br>
                  <a:rPr lang="pl-PL" dirty="0"/>
                </a:br>
                <a:r>
                  <a:rPr lang="en-US" dirty="0"/>
                  <a:t>Therefore at the end we have quadratic number of shares</a:t>
                </a:r>
              </a:p>
              <a:p>
                <a:pPr marL="514350" indent="-514350">
                  <a:buNone/>
                </a:pPr>
                <a:endParaRPr lang="en-US" baseline="30000" dirty="0"/>
              </a:p>
              <a:p>
                <a:pPr marL="514350" indent="-514350" algn="ctr">
                  <a:buNone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baseline="-25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962" y="1527404"/>
                <a:ext cx="8706785" cy="1271407"/>
              </a:xfrm>
              <a:blipFill rotWithShape="0">
                <a:blip r:embed="rId4"/>
                <a:stretch>
                  <a:fillRect l="-1050" t="-12019" b="-96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702610"/>
                  </p:ext>
                </p:extLst>
              </p:nvPr>
            </p:nvGraphicFramePr>
            <p:xfrm>
              <a:off x="2428860" y="3822306"/>
              <a:ext cx="4572030" cy="25624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3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35732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671516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11443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71437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858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575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68580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10702610"/>
                  </p:ext>
                </p:extLst>
              </p:nvPr>
            </p:nvGraphicFramePr>
            <p:xfrm>
              <a:off x="2428860" y="3822306"/>
              <a:ext cx="4572030" cy="256249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14380"/>
                    <a:gridCol w="1357322"/>
                    <a:gridCol w="671516"/>
                    <a:gridCol w="1114434"/>
                    <a:gridCol w="714378"/>
                  </a:tblGrid>
                  <a:tr h="385509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55" t="-3175" r="-543590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915" t="-3175" r="-185202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207" t="-3175" r="-272072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6995" t="-3175" r="-6502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35" t="-3175" r="-1709" b="-571429"/>
                          </a:stretch>
                        </a:blipFill>
                      </a:tcPr>
                    </a:tc>
                  </a:tr>
                  <a:tr h="685808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55" t="-57522" r="-543590" b="-2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207" t="-57522" r="-272072" b="-2185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35" t="-57522" r="-1709" b="-218584"/>
                          </a:stretch>
                        </a:blipFill>
                      </a:tcPr>
                    </a:tc>
                  </a:tr>
                  <a:tr h="434531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55" t="-250704" r="-543590" b="-247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915" t="-250704" r="-185202" b="-247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207" t="-250704" r="-272072" b="-247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6995" t="-250704" r="-65027" b="-247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35" t="-250704" r="-1709" b="-247887"/>
                          </a:stretch>
                        </a:blipFill>
                      </a:tcPr>
                    </a:tc>
                  </a:tr>
                  <a:tr h="685808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55" t="-220354" r="-543590" b="-55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207" t="-220354" r="-272072" b="-55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35" t="-220354" r="-1709" b="-55752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855" t="-593443" r="-54359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915" t="-593443" r="-18520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07207" t="-593443" r="-272072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6995" t="-593443" r="-6502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35" t="-593443" r="-1709" b="-3279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 descr="PL413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87193" y="2701956"/>
            <a:ext cx="548324" cy="564494"/>
          </a:xfrm>
          <a:prstGeom prst="rect">
            <a:avLst/>
          </a:prstGeom>
          <a:noFill/>
        </p:spPr>
      </p:pic>
      <p:pic>
        <p:nvPicPr>
          <p:cNvPr id="8" name="Picture 7" descr="PL412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78703" y="2689700"/>
            <a:ext cx="603449" cy="574049"/>
          </a:xfrm>
          <a:prstGeom prst="rect">
            <a:avLst/>
          </a:prstGeom>
          <a:noFill/>
        </p:spPr>
      </p:pic>
      <p:pic>
        <p:nvPicPr>
          <p:cNvPr id="9" name="Picture 8" descr="PL415a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494497" y="2673530"/>
            <a:ext cx="633585" cy="590219"/>
          </a:xfrm>
          <a:prstGeom prst="rect">
            <a:avLst/>
          </a:prstGeom>
          <a:noFill/>
        </p:spPr>
      </p:pic>
      <p:pic>
        <p:nvPicPr>
          <p:cNvPr id="10" name="Picture 9" descr="PL415a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530545" y="3669473"/>
            <a:ext cx="633585" cy="590219"/>
          </a:xfrm>
          <a:prstGeom prst="rect">
            <a:avLst/>
          </a:prstGeom>
          <a:noFill/>
        </p:spPr>
      </p:pic>
      <p:pic>
        <p:nvPicPr>
          <p:cNvPr id="11" name="Picture 10" descr="PL413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30545" y="4821307"/>
            <a:ext cx="548324" cy="564494"/>
          </a:xfrm>
          <a:prstGeom prst="rect">
            <a:avLst/>
          </a:prstGeom>
          <a:noFill/>
        </p:spPr>
      </p:pic>
      <p:pic>
        <p:nvPicPr>
          <p:cNvPr id="12" name="Picture 11" descr="PL412a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75420" y="5810753"/>
            <a:ext cx="603449" cy="574049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2576290" y="3348776"/>
                <a:ext cx="470000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6290" y="3348776"/>
                <a:ext cx="470000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4626355" y="3348776"/>
                <a:ext cx="436338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𝒊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6355" y="3348776"/>
                <a:ext cx="436338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6441420" y="3348776"/>
                <a:ext cx="478016" cy="369332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pl-PL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1420" y="3348776"/>
                <a:ext cx="478016" cy="369332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80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0547" y="549833"/>
                <a:ext cx="8229600" cy="1400172"/>
              </a:xfrm>
            </p:spPr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 computes a sum of the shares that he received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0547" y="549833"/>
                <a:ext cx="8229600" cy="1400172"/>
              </a:xfrm>
              <a:blipFill rotWithShape="0">
                <a:blip r:embed="rId3"/>
                <a:stretch>
                  <a:fillRect l="-1481" t="-739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ight Arrow 4"/>
              <p:cNvSpPr/>
              <p:nvPr/>
            </p:nvSpPr>
            <p:spPr>
              <a:xfrm>
                <a:off x="247740" y="2373563"/>
                <a:ext cx="2035603" cy="3643338"/>
              </a:xfrm>
              <a:prstGeom prst="rightArrow">
                <a:avLst/>
              </a:prstGeom>
              <a:solidFill>
                <a:schemeClr val="bg1"/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/>
                  <a:t>this is what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sz="2400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  <m:r>
                      <a:rPr lang="en-US" sz="2400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 received in </a:t>
                </a:r>
                <a:r>
                  <a:rPr lang="en-US" sz="2400" b="1" dirty="0">
                    <a:solidFill>
                      <a:srgbClr val="0070C0"/>
                    </a:solidFill>
                  </a:rPr>
                  <a:t>Step 1</a:t>
                </a:r>
              </a:p>
            </p:txBody>
          </p:sp>
        </mc:Choice>
        <mc:Fallback xmlns="">
          <p:sp>
            <p:nvSpPr>
              <p:cNvPr id="5" name="Right Arrow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740" y="2373563"/>
                <a:ext cx="2035603" cy="3643338"/>
              </a:xfrm>
              <a:prstGeom prst="rightArrow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024478"/>
                  </p:ext>
                </p:extLst>
              </p:nvPr>
            </p:nvGraphicFramePr>
            <p:xfrm>
              <a:off x="2400810" y="2754421"/>
              <a:ext cx="4022429" cy="2996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50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19415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079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98046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850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5110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18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08061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801859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335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0024478"/>
                  </p:ext>
                </p:extLst>
              </p:nvPr>
            </p:nvGraphicFramePr>
            <p:xfrm>
              <a:off x="2400810" y="2754421"/>
              <a:ext cx="4022429" cy="299647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28505"/>
                    <a:gridCol w="1194159"/>
                    <a:gridCol w="590793"/>
                    <a:gridCol w="980469"/>
                    <a:gridCol w="628503"/>
                  </a:tblGrid>
                  <a:tr h="451100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971" t="-1351" r="-543689" b="-56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792" t="-1351" r="-184264" b="-56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0309" t="-1351" r="-274227" b="-56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7205" t="-1351" r="-65217" b="-5689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18" t="-1351" r="-1942" b="-568919"/>
                          </a:stretch>
                        </a:blipFill>
                      </a:tcPr>
                    </a:tc>
                  </a:tr>
                  <a:tr h="801859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971" t="-56818" r="-543689" b="-218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0309" t="-56818" r="-274227" b="-2189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18" t="-56818" r="-1942" b="-218939"/>
                          </a:stretch>
                        </a:blipFill>
                      </a:tcPr>
                    </a:tc>
                  </a:tr>
                  <a:tr h="508061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971" t="-246429" r="-543689" b="-244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792" t="-246429" r="-184264" b="-244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0309" t="-246429" r="-274227" b="-244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7205" t="-246429" r="-65217" b="-244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18" t="-246429" r="-1942" b="-244048"/>
                          </a:stretch>
                        </a:blipFill>
                      </a:tcPr>
                    </a:tc>
                  </a:tr>
                  <a:tr h="801859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971" t="-220455" r="-543689" b="-55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0309" t="-220455" r="-274227" b="-553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b="1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18" t="-220455" r="-1942" b="-55303"/>
                          </a:stretch>
                        </a:blipFill>
                      </a:tcPr>
                    </a:tc>
                  </a:tr>
                  <a:tr h="433593"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971" t="-595775" r="-543689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2792" t="-595775" r="-184264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310309" t="-595775" r="-274227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247205" t="-595775" r="-65217" b="-28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pl-PL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 rotWithShape="0">
                          <a:blip r:embed="rId5"/>
                          <a:stretch>
                            <a:fillRect l="-542718" t="-595775" r="-1942" b="-281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636412" y="2625394"/>
                <a:ext cx="1428276" cy="764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412" y="2625394"/>
                <a:ext cx="1428276" cy="76431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636412" y="3862085"/>
                <a:ext cx="1357744" cy="764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412" y="3862085"/>
                <a:ext cx="1357744" cy="76431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636412" y="5178795"/>
                <a:ext cx="1444306" cy="7643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</m:sSup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/>
                        <m:e>
                          <m:sSubSup>
                            <m:sSubSup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p>
                          </m:sSubSup>
                        </m:e>
                      </m:nary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6412" y="5178795"/>
                <a:ext cx="1444306" cy="76431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196501" y="4729444"/>
                <a:ext cx="308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6501" y="4729444"/>
                <a:ext cx="308097" cy="369332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7204516" y="3401220"/>
                <a:ext cx="3080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pl-PL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4516" y="3401220"/>
                <a:ext cx="308097" cy="369332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PL415a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285299" y="2799487"/>
            <a:ext cx="633585" cy="590219"/>
          </a:xfrm>
          <a:prstGeom prst="rect">
            <a:avLst/>
          </a:prstGeom>
          <a:noFill/>
        </p:spPr>
      </p:pic>
      <p:pic>
        <p:nvPicPr>
          <p:cNvPr id="14" name="Picture 13" descr="PL413a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285299" y="3951321"/>
            <a:ext cx="548324" cy="564494"/>
          </a:xfrm>
          <a:prstGeom prst="rect">
            <a:avLst/>
          </a:prstGeom>
          <a:noFill/>
        </p:spPr>
      </p:pic>
      <p:pic>
        <p:nvPicPr>
          <p:cNvPr id="15" name="Picture 14" descr="PL412a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257736" y="5178795"/>
            <a:ext cx="603449" cy="574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090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/>
      <p:bldP spid="10" grpId="0"/>
      <p:bldP spid="11" grpId="0"/>
      <p:bldP spid="6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 steps: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Each party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30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en-US" dirty="0"/>
                  <a:t> broadcasts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baseline="30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endParaRPr lang="en-US" b="1" baseline="30000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Every party can now reconstruct</a:t>
                </a:r>
              </a:p>
              <a:p>
                <a:pPr marL="514350" indent="-51435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  <m:r>
                            <a:rPr lang="en-US" b="1" i="1" baseline="-2500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b="1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b="1" i="1" baseline="-25000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 · · ·+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𝒂𝒏</m:t>
                      </m:r>
                      <m:r>
                        <a:rPr lang="en-US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 algn="ctr">
                  <a:buNone/>
                </a:pPr>
                <a:r>
                  <a:rPr lang="en-US" dirty="0"/>
                  <a:t>by interpolating the shares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b="1" i="1" baseline="30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  <a:p>
                <a:pPr marL="514350" indent="-514350" algn="ctr">
                  <a:buNone/>
                </a:pPr>
                <a:endParaRPr lang="en-US" dirty="0"/>
              </a:p>
              <a:p>
                <a:pPr marL="514350" indent="-514350">
                  <a:buNone/>
                </a:pPr>
                <a:r>
                  <a:rPr lang="en-US" dirty="0"/>
                  <a:t>It can be shown that no coalition of up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/>
                  <a:t>parties can break the security of the protocol.</a:t>
                </a:r>
              </a:p>
              <a:p>
                <a:pPr marL="514350" indent="-514350">
                  <a:buNone/>
                </a:pPr>
                <a:endParaRPr lang="en-US" dirty="0"/>
              </a:p>
              <a:p>
                <a:pPr marL="514350" indent="-514350" algn="r">
                  <a:buNone/>
                </a:pPr>
                <a:r>
                  <a:rPr lang="en-US" dirty="0"/>
                  <a:t>(Even if they are infinitely-powerful)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546" t="-2381" r="-1623" b="-2941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481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How to construct a protocol for any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/>
              <a:t>Polynomials are </a:t>
            </a:r>
            <a:r>
              <a:rPr lang="en-US" dirty="0" err="1"/>
              <a:t>homomorphic</a:t>
            </a:r>
            <a:r>
              <a:rPr lang="en-US" dirty="0"/>
              <a:t> also with respect to multiplication.</a:t>
            </a:r>
          </a:p>
          <a:p>
            <a:pPr>
              <a:buNone/>
            </a:pPr>
            <a:endParaRPr lang="en-US" dirty="0"/>
          </a:p>
          <a:p>
            <a:pPr algn="ctr">
              <a:buNone/>
            </a:pPr>
            <a:r>
              <a:rPr lang="en-US" b="1" u="sng" dirty="0">
                <a:solidFill>
                  <a:srgbClr val="0070C0"/>
                </a:solidFill>
              </a:rPr>
              <a:t>Problem</a:t>
            </a:r>
          </a:p>
          <a:p>
            <a:pPr>
              <a:buNone/>
            </a:pPr>
            <a:r>
              <a:rPr lang="en-US" dirty="0"/>
              <a:t>The degree gets doubled...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Hence, the construction of such protocols is not-trivial.  </a:t>
            </a:r>
          </a:p>
          <a:p>
            <a:pPr algn="r">
              <a:buNone/>
            </a:pPr>
            <a:r>
              <a:rPr lang="en-US" dirty="0"/>
              <a:t>But it is possible! </a:t>
            </a:r>
            <a:r>
              <a:rPr lang="en-US" b="1" dirty="0">
                <a:solidFill>
                  <a:srgbClr val="00B050"/>
                </a:solidFill>
              </a:rPr>
              <a:t>[exercise]</a:t>
            </a:r>
          </a:p>
        </p:txBody>
      </p:sp>
      <p:pic>
        <p:nvPicPr>
          <p:cNvPr id="4" name="Picture 6" descr="MCj0423844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29256" y="3786190"/>
            <a:ext cx="838200" cy="809625"/>
          </a:xfrm>
          <a:prstGeom prst="rect">
            <a:avLst/>
          </a:prstGeom>
          <a:noFill/>
        </p:spPr>
      </p:pic>
      <p:pic>
        <p:nvPicPr>
          <p:cNvPr id="5" name="Picture 8" descr="MCj0423842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92756" y="2386808"/>
            <a:ext cx="774700" cy="838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637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034" y="0"/>
            <a:ext cx="8229600" cy="1143000"/>
          </a:xfrm>
        </p:spPr>
        <p:txBody>
          <a:bodyPr/>
          <a:lstStyle/>
          <a:p>
            <a:r>
              <a:rPr lang="en-GB" dirty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40526" y="1481933"/>
            <a:ext cx="6929486" cy="444625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Definitions and motivation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Security against the threshold adversaries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results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sz="2800" dirty="0"/>
              <a:t>overview of the constructions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Applications</a:t>
            </a:r>
          </a:p>
          <a:p>
            <a:pPr marL="0" indent="0">
              <a:buNone/>
            </a:pPr>
            <a:endParaRPr lang="en-US" sz="3200" dirty="0"/>
          </a:p>
          <a:p>
            <a:pPr marL="914400" lvl="1" indent="-514350">
              <a:buNone/>
            </a:pPr>
            <a:endParaRPr lang="en-US" sz="28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914400" lvl="1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</p:txBody>
      </p:sp>
      <p:sp>
        <p:nvSpPr>
          <p:cNvPr id="4" name="Left Arrow 3"/>
          <p:cNvSpPr/>
          <p:nvPr/>
        </p:nvSpPr>
        <p:spPr>
          <a:xfrm flipH="1">
            <a:off x="500034" y="3932587"/>
            <a:ext cx="1214446" cy="500066"/>
          </a:xfrm>
          <a:prstGeom prst="lef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96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209" y="101465"/>
            <a:ext cx="7886700" cy="1325563"/>
          </a:xfrm>
        </p:spPr>
        <p:txBody>
          <a:bodyPr/>
          <a:lstStyle/>
          <a:p>
            <a:r>
              <a:rPr lang="en-US" dirty="0"/>
              <a:t>Sharing cryptographic </a:t>
            </a:r>
            <a:r>
              <a:rPr lang="en-US" dirty="0" err="1"/>
              <a:t>secretss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72072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buNone/>
                </a:pPr>
                <a:r>
                  <a:rPr lang="en-US" dirty="0"/>
                  <a:t>Distributed cryptography is also used in the following way.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Suppose we have a secret key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dirty="0"/>
                  <a:t> (for a signature scheme) and we do not wan to store it on </a:t>
                </a:r>
                <a:r>
                  <a:rPr lang="en-US" dirty="0" err="1"/>
                  <a:t>on</a:t>
                </a:r>
                <a:r>
                  <a:rPr lang="en-US" dirty="0"/>
                  <a:t> machine.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Solution: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share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dirty="0"/>
                  <a:t> machines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-25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b="1" i="1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b="1" i="1" baseline="-25000" dirty="0" err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endParaRPr lang="en-US" b="1" baseline="-25000" dirty="0">
                  <a:solidFill>
                    <a:srgbClr val="FF000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“sign” in a distributed way (without reconstructing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𝒔𝒌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None/>
                </a:pPr>
                <a:r>
                  <a:rPr lang="en-US" dirty="0"/>
                  <a:t>see e.g.:</a:t>
                </a:r>
                <a:br>
                  <a:rPr lang="en-US" dirty="0"/>
                </a:br>
                <a:r>
                  <a:rPr lang="en-US" dirty="0">
                    <a:solidFill>
                      <a:srgbClr val="00B050"/>
                    </a:solidFill>
                  </a:rPr>
                  <a:t>Rosario </a:t>
                </a:r>
                <a:r>
                  <a:rPr lang="en-US" dirty="0" err="1">
                    <a:solidFill>
                      <a:srgbClr val="00B050"/>
                    </a:solidFill>
                  </a:rPr>
                  <a:t>Gennaro</a:t>
                </a:r>
                <a:r>
                  <a:rPr lang="en-US" dirty="0">
                    <a:solidFill>
                      <a:srgbClr val="00B050"/>
                    </a:solidFill>
                  </a:rPr>
                  <a:t>, Stanislaw </a:t>
                </a:r>
                <a:r>
                  <a:rPr lang="en-US" dirty="0" err="1">
                    <a:solidFill>
                      <a:srgbClr val="00B050"/>
                    </a:solidFill>
                  </a:rPr>
                  <a:t>Jarecki</a:t>
                </a:r>
                <a:r>
                  <a:rPr lang="en-US" dirty="0">
                    <a:solidFill>
                      <a:srgbClr val="00B050"/>
                    </a:solidFill>
                  </a:rPr>
                  <a:t>, Hugo </a:t>
                </a:r>
                <a:r>
                  <a:rPr lang="en-US" dirty="0" err="1">
                    <a:solidFill>
                      <a:srgbClr val="00B050"/>
                    </a:solidFill>
                  </a:rPr>
                  <a:t>Krawczyk</a:t>
                </a:r>
                <a:r>
                  <a:rPr lang="en-US" dirty="0">
                    <a:solidFill>
                      <a:srgbClr val="00B050"/>
                    </a:solidFill>
                  </a:rPr>
                  <a:t>, Tal Rabin: </a:t>
                </a:r>
                <a:r>
                  <a:rPr lang="en-US" b="1" dirty="0">
                    <a:solidFill>
                      <a:srgbClr val="00B050"/>
                    </a:solidFill>
                  </a:rPr>
                  <a:t>Robust Threshold DSS Signatures. </a:t>
                </a:r>
                <a:r>
                  <a:rPr lang="en-US" dirty="0">
                    <a:solidFill>
                      <a:srgbClr val="00B050"/>
                    </a:solidFill>
                  </a:rPr>
                  <a:t>EUROCRYPT 1996</a:t>
                </a:r>
                <a:endParaRPr lang="en-US" dirty="0"/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72072"/>
              </a:xfrm>
              <a:blipFill>
                <a:blip r:embed="rId3"/>
                <a:stretch>
                  <a:fillRect l="-1111" t="-2454" r="-1556" b="-147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30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Auctions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43306" y="1600200"/>
            <a:ext cx="5043494" cy="404337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dirty="0">
                <a:solidFill>
                  <a:srgbClr val="00B050"/>
                </a:solidFill>
              </a:rPr>
              <a:t>Peter </a:t>
            </a:r>
            <a:r>
              <a:rPr lang="en-US" dirty="0" err="1">
                <a:solidFill>
                  <a:srgbClr val="00B050"/>
                </a:solidFill>
              </a:rPr>
              <a:t>Bogetoft</a:t>
            </a:r>
            <a:r>
              <a:rPr lang="en-US" dirty="0">
                <a:solidFill>
                  <a:srgbClr val="00B050"/>
                </a:solidFill>
              </a:rPr>
              <a:t> et al. </a:t>
            </a:r>
            <a:r>
              <a:rPr lang="en-US" b="1" dirty="0">
                <a:solidFill>
                  <a:srgbClr val="00B050"/>
                </a:solidFill>
              </a:rPr>
              <a:t>Multiparty Computation Goes Live. </a:t>
            </a:r>
            <a:r>
              <a:rPr lang="en-US" dirty="0">
                <a:solidFill>
                  <a:srgbClr val="00B050"/>
                </a:solidFill>
              </a:rPr>
              <a:t>2009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The Danish farmers can now bet in a secure way for the contracts to deliver sugar beets.</a:t>
            </a:r>
          </a:p>
          <a:p>
            <a:pPr>
              <a:buNone/>
            </a:pPr>
            <a:endParaRPr lang="en-US" b="1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</p:txBody>
      </p:sp>
      <p:pic>
        <p:nvPicPr>
          <p:cNvPr id="13210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1643050"/>
            <a:ext cx="2571750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Pismo odręczne 3">
                <a:extLst>
                  <a:ext uri="{FF2B5EF4-FFF2-40B4-BE49-F238E27FC236}">
                    <a16:creationId xmlns:a16="http://schemas.microsoft.com/office/drawing/2014/main" id="{AE4943EE-B4D3-4582-8CEB-8E17AD9B350C}"/>
                  </a:ext>
                </a:extLst>
              </p14:cNvPr>
              <p14:cNvContentPartPr/>
              <p14:nvPr/>
            </p14:nvContentPartPr>
            <p14:xfrm>
              <a:off x="5331960" y="5794920"/>
              <a:ext cx="360" cy="360"/>
            </p14:xfrm>
          </p:contentPart>
        </mc:Choice>
        <mc:Fallback xmlns="">
          <p:pic>
            <p:nvPicPr>
              <p:cNvPr id="4" name="Pismo odręczne 3">
                <a:extLst>
                  <a:ext uri="{FF2B5EF4-FFF2-40B4-BE49-F238E27FC236}">
                    <a16:creationId xmlns:a16="http://schemas.microsoft.com/office/drawing/2014/main" id="{AE4943EE-B4D3-4582-8CEB-8E17AD9B35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22600" y="578556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410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9A89A-F882-B20C-6B28-24DC78AC5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71" y="81097"/>
            <a:ext cx="7886700" cy="896203"/>
          </a:xfrm>
        </p:spPr>
        <p:txBody>
          <a:bodyPr/>
          <a:lstStyle/>
          <a:p>
            <a:r>
              <a:rPr lang="en-GB" dirty="0"/>
              <a:t>Voting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D50E8-63EE-3ECB-B38D-562B505A0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611" y="1184271"/>
            <a:ext cx="3086100" cy="51720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dirty="0"/>
              <a:t>Voting</a:t>
            </a:r>
            <a:r>
              <a:rPr lang="en-US" sz="2000" dirty="0"/>
              <a:t> protocols are a </a:t>
            </a:r>
            <a:r>
              <a:rPr lang="en-US" sz="2000" b="1" dirty="0">
                <a:solidFill>
                  <a:srgbClr val="FF0000"/>
                </a:solidFill>
              </a:rPr>
              <a:t>special case of MPCs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Additional desired property: </a:t>
            </a:r>
            <a:r>
              <a:rPr lang="en-US" sz="2000" b="1" dirty="0">
                <a:solidFill>
                  <a:srgbClr val="0070C0"/>
                </a:solidFill>
              </a:rPr>
              <a:t>receipt-freeness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Warning</a:t>
            </a:r>
            <a:r>
              <a:rPr lang="en-US" sz="2000" dirty="0"/>
              <a:t>: voting over the internet is </a:t>
            </a:r>
            <a:r>
              <a:rPr lang="en-US" sz="2000" b="1" dirty="0">
                <a:solidFill>
                  <a:srgbClr val="7030A0"/>
                </a:solidFill>
              </a:rPr>
              <a:t>tricky</a:t>
            </a:r>
            <a:r>
              <a:rPr lang="en-US" sz="2000" dirty="0"/>
              <a:t> (most of security researchers are against using it for general elections).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0E524-EF45-98E8-B2A3-44F30FBF5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Voting Software">
            <a:extLst>
              <a:ext uri="{FF2B5EF4-FFF2-40B4-BE49-F238E27FC236}">
                <a16:creationId xmlns:a16="http://schemas.microsoft.com/office/drawing/2014/main" id="{9AF12483-64C5-83F8-A4EE-F8C3E6B65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812" y="1131163"/>
            <a:ext cx="5190697" cy="522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969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4572B-F2C2-FEE0-9E57-3476D7B91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34" y="320674"/>
            <a:ext cx="7886700" cy="1325563"/>
          </a:xfrm>
        </p:spPr>
        <p:txBody>
          <a:bodyPr/>
          <a:lstStyle/>
          <a:p>
            <a:r>
              <a:rPr lang="en-GB" dirty="0"/>
              <a:t>Blockchain</a:t>
            </a:r>
            <a:endParaRPr lang="pl-P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EC83A-DF20-4824-FC45-C750C66335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934" y="172554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be viewed as a special case of the </a:t>
            </a:r>
            <a:r>
              <a:rPr lang="en-US" b="1" dirty="0">
                <a:solidFill>
                  <a:srgbClr val="7030A0"/>
                </a:solidFill>
              </a:rPr>
              <a:t>MPCs/consensus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Main difference: many blockchains work in </a:t>
            </a:r>
            <a:r>
              <a:rPr lang="en-US" b="1" dirty="0"/>
              <a:t>permissionless </a:t>
            </a:r>
            <a:r>
              <a:rPr lang="en-US" dirty="0"/>
              <a:t>settings.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why </a:t>
            </a:r>
            <a:r>
              <a:rPr lang="en-US" b="1" dirty="0">
                <a:solidFill>
                  <a:srgbClr val="FF0000"/>
                </a:solidFill>
              </a:rPr>
              <a:t>“honest majority” has to be defined in a different way</a:t>
            </a:r>
            <a:r>
              <a:rPr lang="en-US" dirty="0"/>
              <a:t>.</a:t>
            </a:r>
            <a:endParaRPr lang="pl-P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D7565-CCE7-10BA-D5D7-0E8EEDFEC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B3521EF0-9A9F-E89B-FE1A-06136949158C}"/>
              </a:ext>
            </a:extLst>
          </p:cNvPr>
          <p:cNvSpPr/>
          <p:nvPr/>
        </p:nvSpPr>
        <p:spPr>
          <a:xfrm>
            <a:off x="1255593" y="4176216"/>
            <a:ext cx="5249839" cy="636895"/>
          </a:xfrm>
          <a:prstGeom prst="wedgeRectCallout">
            <a:avLst>
              <a:gd name="adj1" fmla="val -20833"/>
              <a:gd name="adj2" fmla="val -767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everybody can join the system</a:t>
            </a:r>
          </a:p>
        </p:txBody>
      </p:sp>
    </p:spTree>
    <p:extLst>
      <p:ext uri="{BB962C8B-B14F-4D97-AF65-F5344CB8AC3E}">
        <p14:creationId xmlns:p14="http://schemas.microsoft.com/office/powerpoint/2010/main" val="306299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5750" y="5429250"/>
            <a:ext cx="8429625" cy="12001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Arial"/>
              </a:rPr>
              <a:t>©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202</a:t>
            </a:r>
            <a:r>
              <a:rPr lang="en-GB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2</a:t>
            </a:r>
            <a:r>
              <a:rPr lang="pl-PL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by Stefan Dziembowski. Permission to make digital or hard copies of part or all of this material is currently granted without fee </a:t>
            </a:r>
            <a:r>
              <a:rPr lang="en-US" i="1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provided that copies are made only for personal or classroom use, are not distributed for profit or commercial advantage, and that new copies bear this notice and the full citation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Cambria" panose="02040503050406030204" pitchFamily="18" charset="0"/>
                <a:cs typeface="+mn-cs"/>
              </a:rPr>
              <a:t>.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07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0022" y="90479"/>
            <a:ext cx="7886700" cy="1325563"/>
          </a:xfrm>
        </p:spPr>
        <p:txBody>
          <a:bodyPr/>
          <a:lstStyle/>
          <a:p>
            <a:r>
              <a:rPr lang="en-US" dirty="0"/>
              <a:t>The general settings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866" y="2259922"/>
            <a:ext cx="3808766" cy="2772444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/>
              <a:t>Each pair of parties is connected by a </a:t>
            </a:r>
            <a:r>
              <a:rPr lang="en-US" sz="2000" b="1" dirty="0">
                <a:solidFill>
                  <a:srgbClr val="0070C0"/>
                </a:solidFill>
              </a:rPr>
              <a:t>secure channel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(assume also that the </a:t>
            </a:r>
            <a:r>
              <a:rPr lang="en-US" sz="2000" b="1" dirty="0">
                <a:solidFill>
                  <a:srgbClr val="7030A0"/>
                </a:solidFill>
              </a:rPr>
              <a:t>network is synchronous</a:t>
            </a:r>
            <a:r>
              <a:rPr lang="en-US" sz="2000" dirty="0"/>
              <a:t>)</a:t>
            </a:r>
          </a:p>
          <a:p>
            <a:pPr marL="0" indent="0">
              <a:buNone/>
            </a:pPr>
            <a:r>
              <a:rPr lang="en-US" sz="2000" dirty="0"/>
              <a:t>Some parties may be </a:t>
            </a:r>
            <a:r>
              <a:rPr lang="en-US" sz="2000" b="1" dirty="0">
                <a:solidFill>
                  <a:srgbClr val="00B050"/>
                </a:solidFill>
              </a:rPr>
              <a:t>corrupted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r>
              <a:rPr lang="en-US" sz="2000" dirty="0"/>
              <a:t>The corrupted parties may </a:t>
            </a:r>
            <a:r>
              <a:rPr lang="en-US" sz="2000" b="1" dirty="0">
                <a:solidFill>
                  <a:srgbClr val="FF0000"/>
                </a:solidFill>
              </a:rPr>
              <a:t>act in coalition</a:t>
            </a:r>
            <a:r>
              <a:rPr lang="en-US" sz="2000" dirty="0"/>
              <a:t>.</a:t>
            </a:r>
          </a:p>
        </p:txBody>
      </p:sp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3326" y="2291535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05149" y="2264551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76436" y="4548973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48072" y="3763155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47676" y="3691717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2790816" y="4477535"/>
                <a:ext cx="50006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90816" y="4477535"/>
                <a:ext cx="500062" cy="461665"/>
              </a:xfrm>
              <a:prstGeom prst="rect">
                <a:avLst/>
              </a:prstGeom>
              <a:blipFill rotWithShape="0">
                <a:blip r:embed="rId8"/>
                <a:stretch>
                  <a:fillRect l="-3659"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4110712" y="247772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0712" y="2477720"/>
                <a:ext cx="587020" cy="461665"/>
              </a:xfrm>
              <a:prstGeom prst="rect">
                <a:avLst/>
              </a:prstGeom>
              <a:blipFill rotWithShape="0">
                <a:blip r:embed="rId9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922326" y="2262957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2326" y="2262957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4101981" y="3415312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1981" y="3415312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 b="-5263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Connector 19"/>
          <p:cNvCxnSpPr>
            <a:stCxn id="4" idx="2"/>
            <a:endCxn id="5" idx="2"/>
          </p:cNvCxnSpPr>
          <p:nvPr/>
        </p:nvCxnSpPr>
        <p:spPr>
          <a:xfrm rot="16200000" flipH="1">
            <a:off x="2672548" y="2308993"/>
            <a:ext cx="42866" cy="17224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" idx="2"/>
            <a:endCxn id="7" idx="1"/>
          </p:cNvCxnSpPr>
          <p:nvPr/>
        </p:nvCxnSpPr>
        <p:spPr>
          <a:xfrm rot="16200000" flipH="1">
            <a:off x="3080143" y="3666714"/>
            <a:ext cx="1042992" cy="9286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7" idx="1"/>
            <a:endCxn id="6" idx="0"/>
          </p:cNvCxnSpPr>
          <p:nvPr/>
        </p:nvCxnSpPr>
        <p:spPr>
          <a:xfrm rot="10800000" flipV="1">
            <a:off x="2563006" y="4234643"/>
            <a:ext cx="1085067" cy="31433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0"/>
            <a:endCxn id="8" idx="3"/>
          </p:cNvCxnSpPr>
          <p:nvPr/>
        </p:nvCxnSpPr>
        <p:spPr>
          <a:xfrm rot="16200000" flipV="1">
            <a:off x="1939904" y="3925871"/>
            <a:ext cx="372275" cy="873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8" idx="3"/>
            <a:endCxn id="4" idx="2"/>
          </p:cNvCxnSpPr>
          <p:nvPr/>
        </p:nvCxnSpPr>
        <p:spPr>
          <a:xfrm flipV="1">
            <a:off x="1689076" y="3148785"/>
            <a:ext cx="143681" cy="10279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8" idx="3"/>
            <a:endCxn id="5" idx="2"/>
          </p:cNvCxnSpPr>
          <p:nvPr/>
        </p:nvCxnSpPr>
        <p:spPr>
          <a:xfrm flipV="1">
            <a:off x="1689076" y="3191651"/>
            <a:ext cx="1866130" cy="9850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4" idx="2"/>
            <a:endCxn id="7" idx="1"/>
          </p:cNvCxnSpPr>
          <p:nvPr/>
        </p:nvCxnSpPr>
        <p:spPr>
          <a:xfrm rot="16200000" flipH="1">
            <a:off x="2197485" y="2784056"/>
            <a:ext cx="1085858" cy="18153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8" idx="3"/>
            <a:endCxn id="7" idx="1"/>
          </p:cNvCxnSpPr>
          <p:nvPr/>
        </p:nvCxnSpPr>
        <p:spPr>
          <a:xfrm>
            <a:off x="1689076" y="4176698"/>
            <a:ext cx="1958996" cy="57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>
            <a:endCxn id="6" idx="0"/>
          </p:cNvCxnSpPr>
          <p:nvPr/>
        </p:nvCxnSpPr>
        <p:spPr>
          <a:xfrm rot="16200000" flipH="1">
            <a:off x="1533902" y="3519870"/>
            <a:ext cx="1357322" cy="7008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stCxn id="5" idx="2"/>
            <a:endCxn id="6" idx="0"/>
          </p:cNvCxnSpPr>
          <p:nvPr/>
        </p:nvCxnSpPr>
        <p:spPr>
          <a:xfrm rot="5400000">
            <a:off x="2380445" y="3374212"/>
            <a:ext cx="1357322" cy="9922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2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90816" y="1762891"/>
            <a:ext cx="1448700" cy="1370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2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5862" r="-3449" b="5172"/>
          <a:stretch>
            <a:fillRect/>
          </a:stretch>
        </p:blipFill>
        <p:spPr bwMode="auto">
          <a:xfrm>
            <a:off x="3219444" y="2834461"/>
            <a:ext cx="739014" cy="35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3362" y="3191651"/>
            <a:ext cx="1448700" cy="1370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 t="25862" r="-3449" b="5172"/>
          <a:stretch>
            <a:fillRect/>
          </a:stretch>
        </p:blipFill>
        <p:spPr bwMode="auto">
          <a:xfrm>
            <a:off x="790552" y="4263221"/>
            <a:ext cx="739014" cy="355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104132" y="3728210"/>
                <a:ext cx="587020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132" y="3728210"/>
                <a:ext cx="587020" cy="461665"/>
              </a:xfrm>
              <a:prstGeom prst="rect">
                <a:avLst/>
              </a:prstGeom>
              <a:blipFill rotWithShape="0">
                <a:blip r:embed="rId14"/>
                <a:stretch>
                  <a:fillRect b="-6667"/>
                </a:stretch>
              </a:blip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753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467" y="213661"/>
            <a:ext cx="8133883" cy="1325563"/>
          </a:xfrm>
        </p:spPr>
        <p:txBody>
          <a:bodyPr>
            <a:normAutofit/>
          </a:bodyPr>
          <a:lstStyle/>
          <a:p>
            <a:r>
              <a:rPr lang="en-US" dirty="0"/>
              <a:t>How to model the coalitions of the corrupted parties?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91328" y="1684950"/>
            <a:ext cx="4972056" cy="290037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dirty="0"/>
              <a:t>We assume that there exists one adversary that can </a:t>
            </a:r>
            <a:r>
              <a:rPr lang="en-US" b="1" dirty="0">
                <a:solidFill>
                  <a:srgbClr val="0070C0"/>
                </a:solidFill>
              </a:rPr>
              <a:t>corrupt</a:t>
            </a:r>
            <a:r>
              <a:rPr lang="en-US" b="1" dirty="0"/>
              <a:t> </a:t>
            </a:r>
            <a:r>
              <a:rPr lang="en-US" dirty="0"/>
              <a:t>several parties.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Once a parity is corrupted the adversary “takes control over it”. </a:t>
            </a:r>
          </a:p>
        </p:txBody>
      </p:sp>
      <p:sp>
        <p:nvSpPr>
          <p:cNvPr id="4" name="Up Arrow 3"/>
          <p:cNvSpPr/>
          <p:nvPr/>
        </p:nvSpPr>
        <p:spPr>
          <a:xfrm>
            <a:off x="3591328" y="4208859"/>
            <a:ext cx="4071966" cy="2214578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it means depends on the settings</a:t>
            </a:r>
          </a:p>
        </p:txBody>
      </p:sp>
      <p:pic>
        <p:nvPicPr>
          <p:cNvPr id="5" name="Picture 5" descr="MCj0435941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48" y="2500306"/>
            <a:ext cx="2686496" cy="18573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00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Threshold adversaries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>
                <a:normAutofit/>
              </a:bodyPr>
              <a:lstStyle/>
              <a:p>
                <a:pPr>
                  <a:buNone/>
                </a:pPr>
                <a:r>
                  <a:rPr lang="en-US" dirty="0"/>
                  <a:t>In the </a:t>
                </a:r>
                <a:r>
                  <a:rPr lang="en-US" b="1" dirty="0">
                    <a:solidFill>
                      <a:srgbClr val="0070C0"/>
                    </a:solidFill>
                  </a:rPr>
                  <a:t>two-party case </a:t>
                </a:r>
                <a:r>
                  <a:rPr lang="en-US" dirty="0"/>
                  <a:t>we considered an adversary that could corrupt one of the players.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dirty="0"/>
                  <a:t>Now, we assume that the adversary can corrupt </a:t>
                </a:r>
                <a:r>
                  <a:rPr lang="en-US" b="1" dirty="0">
                    <a:solidFill>
                      <a:srgbClr val="7030A0"/>
                    </a:solidFill>
                  </a:rPr>
                  <a:t>some subset of the players</a:t>
                </a:r>
                <a:r>
                  <a:rPr lang="en-US" dirty="0"/>
                  <a:t>.</a:t>
                </a:r>
              </a:p>
              <a:p>
                <a:pPr>
                  <a:buNone/>
                </a:pPr>
                <a:endParaRPr lang="en-US" dirty="0"/>
              </a:p>
              <a:p>
                <a:pPr>
                  <a:buNone/>
                </a:pPr>
                <a:r>
                  <a:rPr lang="en-US" b="1" u="sng" dirty="0">
                    <a:solidFill>
                      <a:srgbClr val="00B050"/>
                    </a:solidFill>
                  </a:rPr>
                  <a:t>The simplest case:</a:t>
                </a:r>
              </a:p>
              <a:p>
                <a:pPr>
                  <a:buNone/>
                </a:pPr>
                <a:r>
                  <a:rPr lang="en-US" dirty="0"/>
                  <a:t>set some threshold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pl-PL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allow the adversary to corrupt </a:t>
                </a:r>
                <a:r>
                  <a:rPr lang="en-US" b="1" dirty="0">
                    <a:solidFill>
                      <a:srgbClr val="0070C0"/>
                    </a:solidFill>
                  </a:rPr>
                  <a:t>up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>
                    <a:solidFill>
                      <a:srgbClr val="0070C0"/>
                    </a:solidFill>
                  </a:rPr>
                  <a:t> players</a:t>
                </a:r>
                <a:r>
                  <a:rPr lang="en-US" b="1" dirty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28" t="-1798" r="-18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58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500" y="47621"/>
            <a:ext cx="7886700" cy="1325563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57158" y="1214422"/>
                <a:ext cx="8229600" cy="614354"/>
              </a:xfrm>
            </p:spPr>
            <p:txBody>
              <a:bodyPr/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7158" y="1214422"/>
                <a:ext cx="8229600" cy="614354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PL416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214560"/>
            <a:ext cx="1058862" cy="857250"/>
          </a:xfrm>
          <a:prstGeom prst="rect">
            <a:avLst/>
          </a:prstGeom>
          <a:noFill/>
        </p:spPr>
      </p:pic>
      <p:pic>
        <p:nvPicPr>
          <p:cNvPr id="5" name="Picture 4" descr="PL413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43523" y="2216148"/>
            <a:ext cx="900113" cy="927100"/>
          </a:xfrm>
          <a:prstGeom prst="rect">
            <a:avLst/>
          </a:prstGeom>
          <a:noFill/>
        </p:spPr>
      </p:pic>
      <p:pic>
        <p:nvPicPr>
          <p:cNvPr id="6" name="Picture 5" descr="PL414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143376" y="5132406"/>
            <a:ext cx="973138" cy="1011238"/>
          </a:xfrm>
          <a:prstGeom prst="rect">
            <a:avLst/>
          </a:prstGeom>
          <a:noFill/>
        </p:spPr>
      </p:pic>
      <p:pic>
        <p:nvPicPr>
          <p:cNvPr id="7" name="Picture 6" descr="PL412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153168" y="3986223"/>
            <a:ext cx="990600" cy="942975"/>
          </a:xfrm>
          <a:prstGeom prst="rect">
            <a:avLst/>
          </a:prstGeom>
          <a:noFill/>
        </p:spPr>
      </p:pic>
      <p:pic>
        <p:nvPicPr>
          <p:cNvPr id="8" name="Picture 7" descr="PL415a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928794" y="3841745"/>
            <a:ext cx="1041400" cy="969962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8"/>
              <p:cNvSpPr txBox="1">
                <a:spLocks noChangeArrowheads="1"/>
              </p:cNvSpPr>
              <p:nvPr/>
            </p:nvSpPr>
            <p:spPr bwMode="auto">
              <a:xfrm>
                <a:off x="4357686" y="5346720"/>
                <a:ext cx="500062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57686" y="5346720"/>
                <a:ext cx="500062" cy="461665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Box 9"/>
              <p:cNvSpPr txBox="1">
                <a:spLocks noChangeArrowheads="1"/>
              </p:cNvSpPr>
              <p:nvPr/>
            </p:nvSpPr>
            <p:spPr bwMode="auto">
              <a:xfrm>
                <a:off x="2214542" y="4000504"/>
                <a:ext cx="587020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Text 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14542" y="4000504"/>
                <a:ext cx="587020" cy="461665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5500690" y="2428868"/>
                <a:ext cx="587020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0690" y="2428868"/>
                <a:ext cx="587020" cy="46166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3201966" y="2428868"/>
                <a:ext cx="500062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1966" y="2428868"/>
                <a:ext cx="500062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 Box 12"/>
              <p:cNvSpPr txBox="1">
                <a:spLocks noChangeArrowheads="1"/>
              </p:cNvSpPr>
              <p:nvPr/>
            </p:nvSpPr>
            <p:spPr bwMode="auto">
              <a:xfrm>
                <a:off x="6367478" y="4200537"/>
                <a:ext cx="587020" cy="461665"/>
              </a:xfrm>
              <a:prstGeom prst="rect">
                <a:avLst/>
              </a:prstGeom>
              <a:ln>
                <a:headEnd/>
                <a:tailEnd/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l-PL" sz="24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pl-PL" sz="2400" b="1" i="1" baseline="-2500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67478" y="4200537"/>
                <a:ext cx="587020" cy="461665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  <a:ln>
                <a:headEnd/>
                <a:tailEnd/>
              </a:ln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ounded Rectangle 19"/>
          <p:cNvSpPr/>
          <p:nvPr/>
        </p:nvSpPr>
        <p:spPr>
          <a:xfrm rot="19893363">
            <a:off x="3522314" y="4410499"/>
            <a:ext cx="4429156" cy="1214446"/>
          </a:xfrm>
          <a:prstGeom prst="round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 rot="6748648">
            <a:off x="693358" y="3028565"/>
            <a:ext cx="4429156" cy="1214446"/>
          </a:xfrm>
          <a:prstGeom prst="round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 rot="3723135">
            <a:off x="4155563" y="3214802"/>
            <a:ext cx="4429156" cy="1214446"/>
          </a:xfrm>
          <a:prstGeom prst="round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 rot="6681244">
            <a:off x="2943535" y="3605229"/>
            <a:ext cx="4429156" cy="1214446"/>
          </a:xfrm>
          <a:prstGeom prst="round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 rot="4215017">
            <a:off x="1819871" y="3468203"/>
            <a:ext cx="4429156" cy="1214446"/>
          </a:xfrm>
          <a:prstGeom prst="roundRect">
            <a:avLst/>
          </a:prstGeom>
          <a:noFill/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2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20" grpId="0" animBg="1"/>
      <p:bldP spid="20" grpId="1" animBg="1"/>
      <p:bldP spid="22" grpId="0" animBg="1"/>
      <p:bldP spid="22" grpId="1" animBg="1"/>
      <p:bldP spid="24" grpId="0" animBg="1"/>
      <p:bldP spid="24" grpId="1" animBg="1"/>
      <p:bldP spid="25" grpId="0" animBg="1"/>
      <p:bldP spid="25" grpId="1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30" y="247320"/>
            <a:ext cx="7886700" cy="706420"/>
          </a:xfrm>
        </p:spPr>
        <p:txBody>
          <a:bodyPr/>
          <a:lstStyle/>
          <a:p>
            <a:r>
              <a:rPr lang="en-US" dirty="0"/>
              <a:t>Types of adversaries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96" y="1285860"/>
            <a:ext cx="8229600" cy="3214710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en-US" sz="2400" dirty="0"/>
              <a:t>As before, the adversary can be: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computationally bounded</a:t>
            </a:r>
            <a:r>
              <a:rPr lang="en-US" sz="2400" dirty="0"/>
              <a:t>, or</a:t>
            </a:r>
          </a:p>
          <a:p>
            <a:r>
              <a:rPr lang="en-US" sz="2400" b="1" dirty="0">
                <a:solidFill>
                  <a:srgbClr val="0070C0"/>
                </a:solidFill>
              </a:rPr>
              <a:t>infinitely powerful</a:t>
            </a:r>
            <a:r>
              <a:rPr lang="en-US" sz="2400" dirty="0"/>
              <a:t>,</a:t>
            </a:r>
          </a:p>
          <a:p>
            <a:pPr>
              <a:buNone/>
            </a:pPr>
            <a:r>
              <a:rPr lang="en-US" sz="2400" dirty="0"/>
              <a:t>and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passive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active</a:t>
            </a:r>
          </a:p>
          <a:p>
            <a:pPr algn="r">
              <a:buNone/>
            </a:pPr>
            <a:r>
              <a:rPr lang="en-US" sz="2400" b="1" dirty="0"/>
              <a:t>These choices are orthogonal!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190193"/>
              </p:ext>
            </p:extLst>
          </p:nvPr>
        </p:nvGraphicFramePr>
        <p:xfrm>
          <a:off x="571472" y="4714884"/>
          <a:ext cx="6261285" cy="1881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39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673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00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172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computationally bounded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infinitely powerful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50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passive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504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active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Left Arrow 4"/>
          <p:cNvSpPr/>
          <p:nvPr/>
        </p:nvSpPr>
        <p:spPr>
          <a:xfrm>
            <a:off x="7001240" y="4937909"/>
            <a:ext cx="2000264" cy="1643074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all those choices make sense!</a:t>
            </a:r>
          </a:p>
        </p:txBody>
      </p:sp>
    </p:spTree>
    <p:extLst>
      <p:ext uri="{BB962C8B-B14F-4D97-AF65-F5344CB8AC3E}">
        <p14:creationId xmlns:p14="http://schemas.microsoft.com/office/powerpoint/2010/main" val="32514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,4|0,5|0,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,5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Glossy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tint val="95000"/>
              <a:shade val="95000"/>
              <a:satMod val="120000"/>
            </a:schemeClr>
          </a:solidFill>
          <a:prstDash val="solid"/>
        </a:ln>
        <a:ln w="55000" cap="flat" cmpd="thickThin" algn="ctr">
          <a:solidFill>
            <a:schemeClr val="phClr">
              <a:tint val="90000"/>
              <a:satMod val="130000"/>
            </a:schemeClr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2513</Words>
  <Application>Microsoft Office PowerPoint</Application>
  <PresentationFormat>On-screen Show (4:3)</PresentationFormat>
  <Paragraphs>600</Paragraphs>
  <Slides>49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Calibri</vt:lpstr>
      <vt:lpstr>Cambria</vt:lpstr>
      <vt:lpstr>Cambria Math</vt:lpstr>
      <vt:lpstr>Wingdings</vt:lpstr>
      <vt:lpstr>Office Theme</vt:lpstr>
      <vt:lpstr>PowerPoint Presentation</vt:lpstr>
      <vt:lpstr>Plan</vt:lpstr>
      <vt:lpstr>Multi-party computations (MPC)</vt:lpstr>
      <vt:lpstr>Examples</vt:lpstr>
      <vt:lpstr>The general settings</vt:lpstr>
      <vt:lpstr>How to model the coalitions of the corrupted parties?</vt:lpstr>
      <vt:lpstr>Threshold adversaries</vt:lpstr>
      <vt:lpstr>Example</vt:lpstr>
      <vt:lpstr>Types of adversaries</vt:lpstr>
      <vt:lpstr>Adaptivness</vt:lpstr>
      <vt:lpstr>The security definition</vt:lpstr>
      <vt:lpstr>The “real scenario” </vt:lpstr>
      <vt:lpstr>The “ideal” scenario</vt:lpstr>
      <vt:lpstr>Plan</vt:lpstr>
      <vt:lpstr>Classical results</vt:lpstr>
      <vt:lpstr>Example of a lower bound</vt:lpstr>
      <vt:lpstr>PowerPoint Presentation</vt:lpstr>
      <vt:lpstr>Correctness?</vt:lpstr>
      <vt:lpstr>Why is this protocol secure?</vt:lpstr>
      <vt:lpstr>A broadcast channel</vt:lpstr>
      <vt:lpstr>Byzantine Agreement</vt:lpstr>
      <vt:lpstr>Formally</vt:lpstr>
      <vt:lpstr>A classical result</vt:lpstr>
      <vt:lpstr>Broadcast channel vs. byzantine agreement</vt:lpstr>
      <vt:lpstr>Fact</vt:lpstr>
      <vt:lpstr>Emulation</vt:lpstr>
      <vt:lpstr>Idea</vt:lpstr>
      <vt:lpstr>Plan</vt:lpstr>
      <vt:lpstr>How to construct such protocols?</vt:lpstr>
      <vt:lpstr>Arithmetic circuits (over a field F)</vt:lpstr>
      <vt:lpstr>How to share a secret?</vt:lpstr>
      <vt:lpstr>m-out-of-n secret sharing</vt:lpstr>
      <vt:lpstr>PowerPoint Presentation</vt:lpstr>
      <vt:lpstr>Shamir’s secret sharing [1/2]</vt:lpstr>
      <vt:lpstr>PowerPoint Presentation</vt:lpstr>
      <vt:lpstr>How to construct a MPC protocol on top of Shamir’s secret sharing?</vt:lpstr>
      <vt:lpstr>Polynomials are homomorphic with respect to addition </vt:lpstr>
      <vt:lpstr>Addition</vt:lpstr>
      <vt:lpstr>How can we use it?</vt:lpstr>
      <vt:lpstr>A protocol for computing f(a1,…,a_n )≔a1 + · · · + a_n</vt:lpstr>
      <vt:lpstr>PowerPoint Presentation</vt:lpstr>
      <vt:lpstr>The final steps:</vt:lpstr>
      <vt:lpstr>How to construct a protocol for any function</vt:lpstr>
      <vt:lpstr>Plan</vt:lpstr>
      <vt:lpstr>Sharing cryptographic secretss</vt:lpstr>
      <vt:lpstr>Auctions</vt:lpstr>
      <vt:lpstr>Voting</vt:lpstr>
      <vt:lpstr>Blockchain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 Dziembowski</dc:creator>
  <cp:lastModifiedBy>Stefan Dziembowski</cp:lastModifiedBy>
  <cp:revision>1388</cp:revision>
  <cp:lastPrinted>2016-12-14T14:56:01Z</cp:lastPrinted>
  <dcterms:created xsi:type="dcterms:W3CDTF">2015-07-03T16:44:25Z</dcterms:created>
  <dcterms:modified xsi:type="dcterms:W3CDTF">2022-06-14T12:34:23Z</dcterms:modified>
</cp:coreProperties>
</file>